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5" r:id="rId8"/>
    <p:sldId id="259" r:id="rId9"/>
    <p:sldId id="260" r:id="rId10"/>
    <p:sldId id="261" r:id="rId11"/>
    <p:sldId id="262" r:id="rId12"/>
    <p:sldId id="266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660"/>
  </p:normalViewPr>
  <p:slideViewPr>
    <p:cSldViewPr>
      <p:cViewPr varScale="1">
        <p:scale>
          <a:sx n="68" d="100"/>
          <a:sy n="68" d="100"/>
        </p:scale>
        <p:origin x="145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40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71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77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67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7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20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5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89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49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9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125DC-CFC4-4A04-8F86-2B447C170782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C3F5B-9388-4D2E-8C1D-457FAACE3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4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latin typeface="Letter-join 37" panose="02000805000000020003" pitchFamily="50" charset="0"/>
              </a:rPr>
              <a:t> Welcome to Year 3</a:t>
            </a:r>
            <a:endParaRPr lang="en-GB" b="1" u="sng" dirty="0">
              <a:latin typeface="Letter-join 37" panose="0200080500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81009"/>
            <a:ext cx="9681120" cy="1752600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Miss </a:t>
            </a: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Roseby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         Miss Dixon    </a:t>
            </a:r>
          </a:p>
          <a:p>
            <a:pPr algn="l"/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Mrs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 Hart             </a:t>
            </a:r>
            <a:r>
              <a:rPr lang="en-US" sz="3000" dirty="0" err="1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Mrs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 Knighton</a:t>
            </a:r>
          </a:p>
          <a:p>
            <a:pPr algn="l"/>
            <a:r>
              <a:rPr lang="en-US" sz="3000" dirty="0">
                <a:solidFill>
                  <a:schemeClr val="tx1"/>
                </a:solidFill>
                <a:latin typeface="Letter-join 37" panose="02000805000000020003" pitchFamily="50" charset="0"/>
              </a:rPr>
              <a:t> </a:t>
            </a:r>
          </a:p>
          <a:p>
            <a:pPr algn="l"/>
            <a:r>
              <a:rPr lang="en-GB" sz="3000" dirty="0">
                <a:solidFill>
                  <a:schemeClr val="accent2">
                    <a:lumMod val="75000"/>
                  </a:schemeClr>
                </a:solidFill>
                <a:latin typeface="Letter-join 37" panose="02000805000000020003" pitchFamily="50" charset="0"/>
              </a:rPr>
              <a:t>Both classes… Mrs Mitchell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73566"/>
            <a:ext cx="1143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65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latin typeface="Letter-join 37" panose="02000805000000020003" pitchFamily="50" charset="0"/>
              </a:rPr>
              <a:t>Home School Reviews and Questions</a:t>
            </a:r>
            <a:endParaRPr lang="en-GB" u="sng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Letter-join 37" panose="02000805000000020003" pitchFamily="50" charset="0"/>
              </a:rPr>
              <a:t>HSR will be in the next couple of weeks.</a:t>
            </a:r>
          </a:p>
          <a:p>
            <a:r>
              <a:rPr lang="en-US" dirty="0">
                <a:latin typeface="Letter-join 37" panose="02000805000000020003" pitchFamily="50" charset="0"/>
              </a:rPr>
              <a:t>Please leave a note in the mornings for any concerns and queries. </a:t>
            </a:r>
          </a:p>
          <a:p>
            <a:r>
              <a:rPr lang="en-US" dirty="0">
                <a:latin typeface="Letter-join 37" panose="02000805000000020003" pitchFamily="50" charset="0"/>
              </a:rPr>
              <a:t>Reading Records can be used.</a:t>
            </a:r>
          </a:p>
          <a:p>
            <a:r>
              <a:rPr lang="en-US" dirty="0">
                <a:latin typeface="Letter-join 37" panose="02000805000000020003" pitchFamily="50" charset="0"/>
              </a:rPr>
              <a:t>It can be difficult for us to ring  in a school day.</a:t>
            </a:r>
          </a:p>
          <a:p>
            <a:r>
              <a:rPr lang="en-US" dirty="0">
                <a:latin typeface="Letter-join 37" panose="02000805000000020003" pitchFamily="50" charset="0"/>
              </a:rPr>
              <a:t>Conversations at the end of the day are welcomed but can be difficult due to teachers making sure children are leaving with the correct people.</a:t>
            </a:r>
            <a:endParaRPr lang="en-GB" dirty="0">
              <a:latin typeface="Letter-join 37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62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etter-join 37" panose="02000805000000020003" pitchFamily="50" charset="0"/>
              </a:rPr>
              <a:t>Any Questions?</a:t>
            </a:r>
            <a:endParaRPr lang="en-GB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6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Letter-join 37" panose="02000805000000020003" pitchFamily="50" charset="0"/>
              </a:rPr>
              <a:t>Uniform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Letter-join 37" panose="02000805000000020003" pitchFamily="50" charset="0"/>
              </a:rPr>
              <a:t>Black trousers or skirts </a:t>
            </a:r>
          </a:p>
          <a:p>
            <a:r>
              <a:rPr lang="en-US" dirty="0">
                <a:latin typeface="Letter-join 37" panose="02000805000000020003" pitchFamily="50" charset="0"/>
              </a:rPr>
              <a:t>White polo shirts </a:t>
            </a:r>
          </a:p>
          <a:p>
            <a:r>
              <a:rPr lang="en-US" dirty="0">
                <a:latin typeface="Letter-join 37" panose="02000805000000020003" pitchFamily="50" charset="0"/>
              </a:rPr>
              <a:t>Blue jumper </a:t>
            </a:r>
          </a:p>
          <a:p>
            <a:r>
              <a:rPr lang="en-US" dirty="0">
                <a:latin typeface="Letter-join 37" panose="02000805000000020003" pitchFamily="50" charset="0"/>
              </a:rPr>
              <a:t>Black  shoes</a:t>
            </a:r>
          </a:p>
          <a:p>
            <a:pPr marL="0" indent="0">
              <a:buNone/>
            </a:pPr>
            <a:endParaRPr lang="en-US" dirty="0">
              <a:latin typeface="Letter-join 37" panose="02000805000000020003" pitchFamily="50" charset="0"/>
            </a:endParaRPr>
          </a:p>
          <a:p>
            <a:r>
              <a:rPr lang="en-US" dirty="0">
                <a:latin typeface="Letter-join 37" panose="02000805000000020003" pitchFamily="50" charset="0"/>
              </a:rPr>
              <a:t>No large headbands and bows </a:t>
            </a:r>
          </a:p>
          <a:p>
            <a:r>
              <a:rPr lang="en-GB" dirty="0">
                <a:latin typeface="Letter-join 37" panose="02000805000000020003" pitchFamily="50" charset="0"/>
              </a:rPr>
              <a:t>If any part of the school uniform is missing for any reason, please leave a message or let us/ gate staff know. </a:t>
            </a:r>
          </a:p>
        </p:txBody>
      </p:sp>
    </p:spTree>
    <p:extLst>
      <p:ext uri="{BB962C8B-B14F-4D97-AF65-F5344CB8AC3E}">
        <p14:creationId xmlns:p14="http://schemas.microsoft.com/office/powerpoint/2010/main" val="334057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Letter-join 37" panose="02000805000000020003" pitchFamily="50" charset="0"/>
              </a:rPr>
              <a:t>PE Kit</a:t>
            </a:r>
            <a:endParaRPr lang="en-GB" u="sng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>
              <a:latin typeface="Letter-join 37" panose="02000805000000020003" pitchFamily="50" charset="0"/>
            </a:endParaRPr>
          </a:p>
          <a:p>
            <a:r>
              <a:rPr lang="en-US" dirty="0">
                <a:latin typeface="Letter-join 37" panose="02000805000000020003" pitchFamily="50" charset="0"/>
              </a:rPr>
              <a:t>Black/Navy Shorts </a:t>
            </a:r>
          </a:p>
          <a:p>
            <a:r>
              <a:rPr lang="en-US" dirty="0">
                <a:latin typeface="Letter-join 37" panose="02000805000000020003" pitchFamily="50" charset="0"/>
              </a:rPr>
              <a:t>Black/Navy jogging bottoms (plain)</a:t>
            </a:r>
          </a:p>
          <a:p>
            <a:r>
              <a:rPr lang="en-US" dirty="0">
                <a:latin typeface="Letter-join 37" panose="02000805000000020003" pitchFamily="50" charset="0"/>
              </a:rPr>
              <a:t>White polo shirt </a:t>
            </a:r>
          </a:p>
          <a:p>
            <a:r>
              <a:rPr lang="en-US" dirty="0">
                <a:latin typeface="Letter-join 37" panose="02000805000000020003" pitchFamily="50" charset="0"/>
              </a:rPr>
              <a:t>Children should not wear leggings (school policy)</a:t>
            </a:r>
          </a:p>
          <a:p>
            <a:r>
              <a:rPr lang="en-US" dirty="0">
                <a:latin typeface="Letter-join 37" panose="02000805000000020003" pitchFamily="50" charset="0"/>
              </a:rPr>
              <a:t>Trainers or pumps – Run a Mile</a:t>
            </a:r>
          </a:p>
          <a:p>
            <a:endParaRPr lang="en-US" dirty="0">
              <a:latin typeface="Letter-join 37" panose="02000805000000020003" pitchFamily="50" charset="0"/>
            </a:endParaRPr>
          </a:p>
          <a:p>
            <a:endParaRPr lang="en-US" dirty="0">
              <a:latin typeface="Letter-join 37" panose="02000805000000020003" pitchFamily="50" charset="0"/>
            </a:endParaRPr>
          </a:p>
          <a:p>
            <a:r>
              <a:rPr lang="en-US" dirty="0">
                <a:latin typeface="Letter-join 37" panose="02000805000000020003" pitchFamily="50" charset="0"/>
              </a:rPr>
              <a:t>Swimming in Spring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246439"/>
            <a:ext cx="2314286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Letter-join 37" panose="02000805000000020003" pitchFamily="50" charset="0"/>
              </a:rPr>
              <a:t>Dinner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  <a:latin typeface="Letter-join 37" panose="02000805000000020003" pitchFamily="50" charset="0"/>
              </a:rPr>
              <a:t>Dinners are no longer free for your child now they are in KS2</a:t>
            </a: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GB" dirty="0">
                <a:latin typeface="Letter-join 37" panose="02000805000000020003" pitchFamily="50" charset="0"/>
              </a:rPr>
              <a:t>Meals are £2.30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Money </a:t>
            </a:r>
            <a:r>
              <a:rPr lang="en-GB" dirty="0">
                <a:solidFill>
                  <a:srgbClr val="FF0000"/>
                </a:solidFill>
                <a:latin typeface="Letter-join 37" panose="02000805000000020003" pitchFamily="50" charset="0"/>
              </a:rPr>
              <a:t>must</a:t>
            </a: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 be paid on Parent Pay.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 If money is not received in time then children will be given a sandwich and piece of fruit. They </a:t>
            </a:r>
            <a:r>
              <a:rPr lang="en-GB" dirty="0">
                <a:solidFill>
                  <a:srgbClr val="FF0000"/>
                </a:solidFill>
                <a:latin typeface="Letter-join 37" panose="02000805000000020003" pitchFamily="50" charset="0"/>
              </a:rPr>
              <a:t>will not</a:t>
            </a: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 receive the school meal that day. </a:t>
            </a:r>
          </a:p>
          <a:p>
            <a:pPr marL="0" indent="0">
              <a:buNone/>
            </a:pPr>
            <a:r>
              <a:rPr lang="en-GB" u="sng" dirty="0">
                <a:solidFill>
                  <a:srgbClr val="000000"/>
                </a:solidFill>
                <a:latin typeface="Letter-join 37" panose="02000805000000020003" pitchFamily="50" charset="0"/>
              </a:rPr>
              <a:t>Healthy Snack 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000000"/>
                </a:solidFill>
                <a:latin typeface="Letter-join 37" panose="02000805000000020003" pitchFamily="50" charset="0"/>
              </a:rPr>
              <a:t>Must be </a:t>
            </a: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a piece of fruit/ vegetable.</a:t>
            </a:r>
            <a:endParaRPr lang="en-GB" u="sng" dirty="0">
              <a:solidFill>
                <a:srgbClr val="000000"/>
              </a:solidFill>
              <a:latin typeface="Letter-join 37" panose="02000805000000020003" pitchFamily="50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GB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>
              <a:buFont typeface="Symbol" panose="05050102010706020507" pitchFamily="18" charset="2"/>
              <a:buChar char="·"/>
            </a:pPr>
            <a:endParaRPr lang="en-GB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47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Letter-join 37" panose="02000805000000020003" pitchFamily="50" charset="0"/>
              </a:rPr>
              <a:t>First Aid/ Medicines </a:t>
            </a:r>
            <a:endParaRPr lang="en-GB" u="sng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Letter-join 37" panose="02000805000000020003" pitchFamily="50" charset="0"/>
              </a:rPr>
              <a:t>Only medicines prescribed from a doctor can be administered by school staff</a:t>
            </a:r>
            <a:r>
              <a:rPr lang="en-GB" dirty="0">
                <a:latin typeface="Letter-join 37" panose="02000805000000020003" pitchFamily="50" charset="0"/>
              </a:rPr>
              <a:t>.</a:t>
            </a:r>
          </a:p>
          <a:p>
            <a:r>
              <a:rPr lang="en-US" dirty="0">
                <a:latin typeface="Letter-join 37" panose="02000805000000020003" pitchFamily="50" charset="0"/>
              </a:rPr>
              <a:t>Boxes or bottles must be labelled with the doctor’s prescription (name/date/amount).</a:t>
            </a:r>
          </a:p>
          <a:p>
            <a:endParaRPr lang="en-US" dirty="0">
              <a:latin typeface="Letter-join 37" panose="02000805000000020003" pitchFamily="50" charset="0"/>
            </a:endParaRPr>
          </a:p>
          <a:p>
            <a:r>
              <a:rPr lang="en-US" dirty="0">
                <a:latin typeface="Letter-join 37" panose="02000805000000020003" pitchFamily="50" charset="0"/>
              </a:rPr>
              <a:t>Anything else must be administered by parents and </a:t>
            </a:r>
            <a:r>
              <a:rPr lang="en-US" dirty="0" err="1">
                <a:latin typeface="Letter-join 37" panose="02000805000000020003" pitchFamily="50" charset="0"/>
              </a:rPr>
              <a:t>carers</a:t>
            </a:r>
            <a:r>
              <a:rPr lang="en-US" dirty="0">
                <a:latin typeface="Letter-join 37" panose="02000805000000020003" pitchFamily="50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373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Letter-join 37" panose="02000805000000020003" pitchFamily="50" charset="0"/>
              </a:rPr>
              <a:t>Attendance/ </a:t>
            </a:r>
            <a:r>
              <a:rPr lang="en-US" u="sng" dirty="0" err="1">
                <a:latin typeface="Letter-join 37" panose="02000805000000020003" pitchFamily="50" charset="0"/>
              </a:rPr>
              <a:t>Behaviour</a:t>
            </a:r>
            <a:r>
              <a:rPr lang="en-US" u="sng" dirty="0">
                <a:latin typeface="Letter-join 37" panose="02000805000000020003" pitchFamily="50" charset="0"/>
              </a:rPr>
              <a:t> </a:t>
            </a:r>
            <a:endParaRPr lang="en-GB" u="sng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Letter-join 37" panose="02000805000000020003" pitchFamily="50" charset="0"/>
              </a:rPr>
              <a:t>We are trying hard to raise attendance in our school. </a:t>
            </a:r>
          </a:p>
          <a:p>
            <a:r>
              <a:rPr lang="en-US" dirty="0">
                <a:latin typeface="Letter-join 37" panose="02000805000000020003" pitchFamily="50" charset="0"/>
              </a:rPr>
              <a:t>Making sure your child is on time allows them to settle and </a:t>
            </a:r>
            <a:r>
              <a:rPr lang="en-US" dirty="0" err="1">
                <a:latin typeface="Letter-join 37" panose="02000805000000020003" pitchFamily="50" charset="0"/>
              </a:rPr>
              <a:t>socialise</a:t>
            </a:r>
            <a:r>
              <a:rPr lang="en-US" dirty="0">
                <a:latin typeface="Letter-join 37" panose="02000805000000020003" pitchFamily="50" charset="0"/>
              </a:rPr>
              <a:t> before the school day starts.</a:t>
            </a:r>
          </a:p>
          <a:p>
            <a:pPr marL="0" indent="0">
              <a:buNone/>
            </a:pPr>
            <a:r>
              <a:rPr lang="en-US" u="sng" dirty="0" err="1">
                <a:latin typeface="Letter-join 37" panose="02000805000000020003" pitchFamily="50" charset="0"/>
              </a:rPr>
              <a:t>Behaviour</a:t>
            </a:r>
            <a:endParaRPr lang="en-US" u="sng" dirty="0">
              <a:latin typeface="Letter-join 37" panose="02000805000000020003" pitchFamily="50" charset="0"/>
            </a:endParaRPr>
          </a:p>
          <a:p>
            <a:pPr marL="0" indent="0">
              <a:buNone/>
            </a:pPr>
            <a:r>
              <a:rPr lang="en-GB" sz="2800" dirty="0">
                <a:latin typeface="Letter-join 37" panose="02000805000000020003" pitchFamily="50" charset="0"/>
              </a:rPr>
              <a:t>-Positive rewards – class dojo </a:t>
            </a:r>
            <a:r>
              <a:rPr lang="en-GB" sz="2800">
                <a:latin typeface="Letter-join 37" panose="02000805000000020003" pitchFamily="50" charset="0"/>
              </a:rPr>
              <a:t>points </a:t>
            </a:r>
          </a:p>
          <a:p>
            <a:pPr marL="0" indent="0">
              <a:buNone/>
            </a:pPr>
            <a:r>
              <a:rPr lang="en-GB" sz="2800">
                <a:latin typeface="Letter-join 37" panose="02000805000000020003" pitchFamily="50" charset="0"/>
              </a:rPr>
              <a:t>-</a:t>
            </a:r>
            <a:r>
              <a:rPr lang="en-GB" sz="2800" dirty="0">
                <a:latin typeface="Letter-join 37" panose="02000805000000020003" pitchFamily="50" charset="0"/>
              </a:rPr>
              <a:t>Reminders to stay on task</a:t>
            </a:r>
          </a:p>
          <a:p>
            <a:pPr marL="0" indent="0">
              <a:buNone/>
            </a:pPr>
            <a:r>
              <a:rPr lang="en-GB" sz="2800" dirty="0">
                <a:latin typeface="Letter-join 37" panose="02000805000000020003" pitchFamily="50" charset="0"/>
              </a:rPr>
              <a:t>-Golden Rules, internal 5 minute exclusion from class.</a:t>
            </a:r>
          </a:p>
          <a:p>
            <a:pPr marL="0" indent="0">
              <a:buNone/>
            </a:pPr>
            <a:r>
              <a:rPr lang="en-GB" sz="2800" dirty="0">
                <a:latin typeface="Letter-join 37" panose="02000805000000020003" pitchFamily="50" charset="0"/>
              </a:rPr>
              <a:t>-If behaviour continues then parents will be informed.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524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Letter-join 37" panose="02000805000000020003" pitchFamily="50" charset="0"/>
              </a:rPr>
              <a:t>Homework and Reading </a:t>
            </a:r>
            <a:endParaRPr lang="en-GB" u="sng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517232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>
                <a:latin typeface="Letter-join 37" panose="02000805000000020003" pitchFamily="50" charset="0"/>
              </a:rPr>
              <a:t>5 times a week reading for 15 minutes. </a:t>
            </a:r>
          </a:p>
          <a:p>
            <a:r>
              <a:rPr lang="en-US" sz="4000" dirty="0">
                <a:latin typeface="Letter-join 37" panose="02000805000000020003" pitchFamily="50" charset="0"/>
              </a:rPr>
              <a:t>Reading Records will be checked on Fridays.</a:t>
            </a:r>
          </a:p>
          <a:p>
            <a:r>
              <a:rPr lang="en-US" sz="4000" dirty="0">
                <a:latin typeface="Letter-join 37" panose="02000805000000020003" pitchFamily="50" charset="0"/>
              </a:rPr>
              <a:t>Spellings – overview will be in homework books. Children get 10 spellings a week.</a:t>
            </a:r>
          </a:p>
          <a:p>
            <a:r>
              <a:rPr lang="en-US" sz="4000" dirty="0">
                <a:latin typeface="Letter-join 37" panose="02000805000000020003" pitchFamily="50" charset="0"/>
              </a:rPr>
              <a:t>Weekly spelling quizzes on a Thursday.</a:t>
            </a:r>
          </a:p>
          <a:p>
            <a:r>
              <a:rPr lang="en-US" sz="4000" dirty="0">
                <a:latin typeface="Letter-join 37" panose="02000805000000020003" pitchFamily="50" charset="0"/>
              </a:rPr>
              <a:t>Times table of the week – in and out of order, related division facts, in context questions. </a:t>
            </a:r>
            <a:r>
              <a:rPr lang="en-US" sz="4000" b="1" u="sng" dirty="0">
                <a:latin typeface="Letter-join 37" panose="02000805000000020003" pitchFamily="50" charset="0"/>
              </a:rPr>
              <a:t>Times tables will be repeated.</a:t>
            </a:r>
          </a:p>
          <a:p>
            <a:r>
              <a:rPr lang="en-US" sz="4000" dirty="0">
                <a:latin typeface="Letter-join 37" panose="02000805000000020003" pitchFamily="50" charset="0"/>
              </a:rPr>
              <a:t>Year 4 Times Table Assessment.</a:t>
            </a:r>
          </a:p>
          <a:p>
            <a:r>
              <a:rPr lang="en-US" sz="4000" dirty="0">
                <a:latin typeface="Letter-join 37" panose="02000805000000020003" pitchFamily="50" charset="0"/>
              </a:rPr>
              <a:t>Times tables will be monitored (regular quizzes).</a:t>
            </a:r>
          </a:p>
          <a:p>
            <a:endParaRPr lang="en-US" sz="4000" dirty="0">
              <a:latin typeface="Letter-join 37" panose="02000805000000020003" pitchFamily="50" charset="0"/>
            </a:endParaRPr>
          </a:p>
          <a:p>
            <a:r>
              <a:rPr lang="en-US" sz="4000" dirty="0">
                <a:latin typeface="Letter-join 37" panose="02000805000000020003" pitchFamily="50" charset="0"/>
              </a:rPr>
              <a:t>Topic Grid – Extra voluntary tasks (Homework survey)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2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60648" y="-60584"/>
            <a:ext cx="8229600" cy="1143000"/>
          </a:xfrm>
        </p:spPr>
        <p:txBody>
          <a:bodyPr/>
          <a:lstStyle/>
          <a:p>
            <a:r>
              <a:rPr lang="en-US" u="sng" dirty="0">
                <a:latin typeface="Letter-join 37" panose="02000805000000020003" pitchFamily="50" charset="0"/>
              </a:rPr>
              <a:t>Handwriting</a:t>
            </a:r>
            <a:endParaRPr lang="en-GB" u="sng" dirty="0">
              <a:latin typeface="Letter-join 37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36912"/>
            <a:ext cx="8733656" cy="4525963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Letter-join 37" panose="02000805000000020003" pitchFamily="50" charset="0"/>
              </a:rPr>
              <a:t>“Letter Join” is our handwriting </a:t>
            </a:r>
            <a:r>
              <a:rPr lang="en-US" dirty="0" err="1">
                <a:latin typeface="Letter-join 37" panose="02000805000000020003" pitchFamily="50" charset="0"/>
              </a:rPr>
              <a:t>programme</a:t>
            </a:r>
            <a:r>
              <a:rPr lang="en-US" dirty="0">
                <a:latin typeface="Letter-join 37" panose="02000805000000020003" pitchFamily="50" charset="0"/>
              </a:rPr>
              <a:t>.</a:t>
            </a:r>
          </a:p>
          <a:p>
            <a:r>
              <a:rPr lang="en-US" dirty="0">
                <a:latin typeface="Letter-join 37" panose="02000805000000020003" pitchFamily="50" charset="0"/>
              </a:rPr>
              <a:t>It is a cursive style.</a:t>
            </a:r>
          </a:p>
          <a:p>
            <a:r>
              <a:rPr lang="en-US" dirty="0">
                <a:latin typeface="Letter-join 37" panose="02000805000000020003" pitchFamily="50" charset="0"/>
              </a:rPr>
              <a:t>Most letters start at the bottom.</a:t>
            </a:r>
          </a:p>
          <a:p>
            <a:r>
              <a:rPr lang="en-US" dirty="0">
                <a:latin typeface="Letter-join 37" panose="02000805000000020003" pitchFamily="50" charset="0"/>
              </a:rPr>
              <a:t>Children in Year 3 are expected to join.</a:t>
            </a:r>
          </a:p>
          <a:p>
            <a:r>
              <a:rPr lang="en-US" dirty="0">
                <a:latin typeface="Letter-join 37" panose="02000805000000020003" pitchFamily="50" charset="0"/>
              </a:rPr>
              <a:t>It will take time to see an improvement. </a:t>
            </a:r>
          </a:p>
          <a:p>
            <a:r>
              <a:rPr lang="en-US" dirty="0">
                <a:latin typeface="Letter-join 37" panose="02000805000000020003" pitchFamily="50" charset="0"/>
              </a:rPr>
              <a:t>Please encourage cursive writing during homework.</a:t>
            </a:r>
            <a:endParaRPr lang="en-GB" dirty="0">
              <a:latin typeface="Letter-join 37" panose="02000805000000020003" pitchFamily="5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0"/>
            <a:ext cx="2324944" cy="277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1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Letter-join 37" panose="02000805000000020003" pitchFamily="50" charset="0"/>
              </a:rPr>
              <a:t>School Trips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·"/>
            </a:pP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Children will go on 3 school trips over the year and  complete village walks.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Due to funding we can longer run school trips without  full donations.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GB" dirty="0">
                <a:solidFill>
                  <a:srgbClr val="000000"/>
                </a:solidFill>
                <a:latin typeface="Letter-join 37" panose="02000805000000020003" pitchFamily="50" charset="0"/>
              </a:rPr>
              <a:t>If £5 per child is not received there is a possibility that the trip will not take place.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212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a98163d-d323-4362-bb6c-5fe6fa2395e0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5877A5DB462649A3D633E8CD5B2E77" ma:contentTypeVersion="12" ma:contentTypeDescription="Create a new document." ma:contentTypeScope="" ma:versionID="9aeb34d658c5daa64dfd8324af2d8006">
  <xsd:schema xmlns:xsd="http://www.w3.org/2001/XMLSchema" xmlns:xs="http://www.w3.org/2001/XMLSchema" xmlns:p="http://schemas.microsoft.com/office/2006/metadata/properties" xmlns:ns2="d9d2e46f-4599-46ac-aacb-911f38a1f5c0" xmlns:ns3="4a98163d-d323-4362-bb6c-5fe6fa2395e0" targetNamespace="http://schemas.microsoft.com/office/2006/metadata/properties" ma:root="true" ma:fieldsID="60201b77195be1f5a571dfbfc005f014" ns2:_="" ns3:_="">
    <xsd:import namespace="d9d2e46f-4599-46ac-aacb-911f38a1f5c0"/>
    <xsd:import namespace="4a98163d-d323-4362-bb6c-5fe6fa2395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2e46f-4599-46ac-aacb-911f38a1f5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98163d-d323-4362-bb6c-5fe6fa2395e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164285-57A8-4E5D-B255-DC7C7D027643}">
  <ds:schemaRefs>
    <ds:schemaRef ds:uri="http://schemas.microsoft.com/office/2006/documentManagement/types"/>
    <ds:schemaRef ds:uri="4a98163d-d323-4362-bb6c-5fe6fa2395e0"/>
    <ds:schemaRef ds:uri="d9d2e46f-4599-46ac-aacb-911f38a1f5c0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64B6B19-8550-4F5F-A7A5-078353A2F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2e46f-4599-46ac-aacb-911f38a1f5c0"/>
    <ds:schemaRef ds:uri="4a98163d-d323-4362-bb6c-5fe6fa2395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9574B6-23D5-4E3B-807B-4B2E6CF55B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546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Letter-join 37</vt:lpstr>
      <vt:lpstr>Symbol</vt:lpstr>
      <vt:lpstr>Office Theme</vt:lpstr>
      <vt:lpstr> Welcome to Year 3</vt:lpstr>
      <vt:lpstr>Uniform </vt:lpstr>
      <vt:lpstr>PE Kit</vt:lpstr>
      <vt:lpstr>Dinner Money</vt:lpstr>
      <vt:lpstr>First Aid/ Medicines </vt:lpstr>
      <vt:lpstr>Attendance/ Behaviour </vt:lpstr>
      <vt:lpstr>Homework and Reading </vt:lpstr>
      <vt:lpstr>Handwriting</vt:lpstr>
      <vt:lpstr>School Trips</vt:lpstr>
      <vt:lpstr>Home School Reviews and Questions</vt:lpstr>
      <vt:lpstr>Any Questions?</vt:lpstr>
    </vt:vector>
  </TitlesOfParts>
  <Company>Indian Queens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3</dc:title>
  <dc:creator>Giselle Dunster</dc:creator>
  <cp:lastModifiedBy>Megan Dixon</cp:lastModifiedBy>
  <cp:revision>13</cp:revision>
  <dcterms:created xsi:type="dcterms:W3CDTF">2018-09-11T08:42:13Z</dcterms:created>
  <dcterms:modified xsi:type="dcterms:W3CDTF">2020-10-01T06:36:05Z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0x010100015877A5DB462649A3D633E8CD5B2E77</vt:lpwstr>
  </property>
  <property fmtid="{D5CDD505-2E9C-101B-9397-08002B2CF9AE}" pid="3" name="Order">
    <vt:r8>7388800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