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8" r:id="rId4"/>
  </p:sldMasterIdLst>
  <p:sldIdLst>
    <p:sldId id="257" r:id="rId5"/>
    <p:sldId id="293" r:id="rId6"/>
    <p:sldId id="310" r:id="rId7"/>
    <p:sldId id="296" r:id="rId8"/>
    <p:sldId id="297" r:id="rId9"/>
    <p:sldId id="299" r:id="rId10"/>
    <p:sldId id="302" r:id="rId11"/>
    <p:sldId id="289" r:id="rId12"/>
    <p:sldId id="308" r:id="rId13"/>
    <p:sldId id="309" r:id="rId14"/>
    <p:sldId id="298" r:id="rId15"/>
    <p:sldId id="288" r:id="rId16"/>
    <p:sldId id="300" r:id="rId17"/>
    <p:sldId id="305" r:id="rId18"/>
    <p:sldId id="303" r:id="rId19"/>
    <p:sldId id="304" r:id="rId20"/>
    <p:sldId id="306" r:id="rId21"/>
    <p:sldId id="290" r:id="rId22"/>
    <p:sldId id="307" r:id="rId23"/>
    <p:sldId id="275" r:id="rId24"/>
  </p:sldIdLst>
  <p:sldSz cx="9144000" cy="6858000" type="screen4x3"/>
  <p:notesSz cx="6858000" cy="9144000"/>
  <p:embeddedFontLst>
    <p:embeddedFont>
      <p:font typeface="BPreplay" panose="02000503000000020004" charset="0"/>
      <p:regular r:id="rId25"/>
      <p:bold r:id="rId26"/>
      <p:italic r:id="rId27"/>
      <p:boldItalic r:id="rId28"/>
    </p:embeddedFont>
    <p:embeddedFont>
      <p:font typeface="Trebuchet MS" panose="020B0603020202020204" pitchFamily="34" charset="0"/>
      <p:regular r:id="rId29"/>
      <p:bold r:id="rId30"/>
      <p:italic r:id="rId31"/>
      <p:boldItalic r:id="rId32"/>
    </p:embeddedFont>
    <p:embeddedFont>
      <p:font typeface="Wingdings 3" panose="05040102010807070707" pitchFamily="18" charset="2"/>
      <p:regular r:id="rId3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
          <p15:clr>
            <a:srgbClr val="A4A3A4"/>
          </p15:clr>
        </p15:guide>
        <p15:guide id="2" pos="2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FF99CC"/>
    <a:srgbClr val="C0E894"/>
    <a:srgbClr val="BB81DD"/>
    <a:srgbClr val="A663CD"/>
    <a:srgbClr val="A2DD61"/>
    <a:srgbClr val="E34192"/>
    <a:srgbClr val="829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5" d="100"/>
          <a:sy n="85" d="100"/>
        </p:scale>
        <p:origin x="1363" y="72"/>
      </p:cViewPr>
      <p:guideLst>
        <p:guide orient="horz" pos="51"/>
        <p:guide pos="2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ABC60F6D-3A20-4A3C-9500-EBDDB170BA25}" type="datetimeFigureOut">
              <a:rPr lang="en-GB" smtClean="0"/>
              <a:pPr>
                <a:defRPr/>
              </a:pPr>
              <a:t>25/09/2020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089AF79E-EFE1-415A-92D4-1CB1C0A5188E}" type="slidenum">
              <a:rPr lang="en-GB" smtClean="0"/>
              <a:pPr>
                <a:defRPr/>
              </a:pPr>
              <a:t>‹#›</a:t>
            </a:fld>
            <a:endParaRPr lang="en-GB"/>
          </a:p>
        </p:txBody>
      </p:sp>
    </p:spTree>
    <p:extLst>
      <p:ext uri="{BB962C8B-B14F-4D97-AF65-F5344CB8AC3E}">
        <p14:creationId xmlns:p14="http://schemas.microsoft.com/office/powerpoint/2010/main" val="215603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32FDCF6-8ED8-48E3-88EA-6773FA35FC9D}" type="datetimeFigureOut">
              <a:rPr lang="en-GB" smtClean="0"/>
              <a:pPr>
                <a:defRPr/>
              </a:pPr>
              <a:t>25/09/2020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7724AE91-D928-48D8-9F87-C782492CAC60}" type="slidenum">
              <a:rPr lang="en-GB" smtClean="0"/>
              <a:pPr>
                <a:defRPr/>
              </a:pPr>
              <a:t>‹#›</a:t>
            </a:fld>
            <a:endParaRPr lang="en-GB"/>
          </a:p>
        </p:txBody>
      </p:sp>
    </p:spTree>
    <p:extLst>
      <p:ext uri="{BB962C8B-B14F-4D97-AF65-F5344CB8AC3E}">
        <p14:creationId xmlns:p14="http://schemas.microsoft.com/office/powerpoint/2010/main" val="3440338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32FDCF6-8ED8-48E3-88EA-6773FA35FC9D}" type="datetimeFigureOut">
              <a:rPr lang="en-GB" smtClean="0"/>
              <a:pPr>
                <a:defRPr/>
              </a:pPr>
              <a:t>25/09/2020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7724AE91-D928-48D8-9F87-C782492CAC60}" type="slidenum">
              <a:rPr lang="en-GB" smtClean="0"/>
              <a:pPr>
                <a:defRPr/>
              </a:pPr>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12591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32FDCF6-8ED8-48E3-88EA-6773FA35FC9D}" type="datetimeFigureOut">
              <a:rPr lang="en-GB" smtClean="0"/>
              <a:pPr>
                <a:defRPr/>
              </a:pPr>
              <a:t>25/09/2020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7724AE91-D928-48D8-9F87-C782492CAC60}" type="slidenum">
              <a:rPr lang="en-GB" smtClean="0"/>
              <a:pPr>
                <a:defRPr/>
              </a:pPr>
              <a:t>‹#›</a:t>
            </a:fld>
            <a:endParaRPr lang="en-GB"/>
          </a:p>
        </p:txBody>
      </p:sp>
    </p:spTree>
    <p:extLst>
      <p:ext uri="{BB962C8B-B14F-4D97-AF65-F5344CB8AC3E}">
        <p14:creationId xmlns:p14="http://schemas.microsoft.com/office/powerpoint/2010/main" val="1007365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32FDCF6-8ED8-48E3-88EA-6773FA35FC9D}" type="datetimeFigureOut">
              <a:rPr lang="en-GB" smtClean="0"/>
              <a:pPr>
                <a:defRPr/>
              </a:pPr>
              <a:t>25/09/2020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7724AE91-D928-48D8-9F87-C782492CAC60}" type="slidenum">
              <a:rPr lang="en-GB" smtClean="0"/>
              <a:pPr>
                <a:defRPr/>
              </a:pPr>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00766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32FDCF6-8ED8-48E3-88EA-6773FA35FC9D}" type="datetimeFigureOut">
              <a:rPr lang="en-GB" smtClean="0"/>
              <a:pPr>
                <a:defRPr/>
              </a:pPr>
              <a:t>25/09/2020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7724AE91-D928-48D8-9F87-C782492CAC60}" type="slidenum">
              <a:rPr lang="en-GB" smtClean="0"/>
              <a:pPr>
                <a:defRPr/>
              </a:pPr>
              <a:t>‹#›</a:t>
            </a:fld>
            <a:endParaRPr lang="en-GB"/>
          </a:p>
        </p:txBody>
      </p:sp>
    </p:spTree>
    <p:extLst>
      <p:ext uri="{BB962C8B-B14F-4D97-AF65-F5344CB8AC3E}">
        <p14:creationId xmlns:p14="http://schemas.microsoft.com/office/powerpoint/2010/main" val="3122906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CB31BDC-AAF3-4BC5-8251-25B3B25BF0E7}" type="datetimeFigureOut">
              <a:rPr lang="en-GB" smtClean="0"/>
              <a:pPr>
                <a:defRPr/>
              </a:pPr>
              <a:t>25/09/2020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FD9B9C88-9F33-4D99-8BBA-13E025E38235}" type="slidenum">
              <a:rPr lang="en-GB" smtClean="0"/>
              <a:pPr>
                <a:defRPr/>
              </a:pPr>
              <a:t>‹#›</a:t>
            </a:fld>
            <a:endParaRPr lang="en-GB"/>
          </a:p>
        </p:txBody>
      </p:sp>
    </p:spTree>
    <p:extLst>
      <p:ext uri="{BB962C8B-B14F-4D97-AF65-F5344CB8AC3E}">
        <p14:creationId xmlns:p14="http://schemas.microsoft.com/office/powerpoint/2010/main" val="2869289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EE13823-F048-4248-B846-E5BE11C139B5}" type="datetimeFigureOut">
              <a:rPr lang="en-GB" smtClean="0"/>
              <a:pPr>
                <a:defRPr/>
              </a:pPr>
              <a:t>25/09/2020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65E0C1F3-3B54-43B9-9F7F-A6ED06CABB8F}" type="slidenum">
              <a:rPr lang="en-GB" smtClean="0"/>
              <a:pPr>
                <a:defRPr/>
              </a:pPr>
              <a:t>‹#›</a:t>
            </a:fld>
            <a:endParaRPr lang="en-GB"/>
          </a:p>
        </p:txBody>
      </p:sp>
    </p:spTree>
    <p:extLst>
      <p:ext uri="{BB962C8B-B14F-4D97-AF65-F5344CB8AC3E}">
        <p14:creationId xmlns:p14="http://schemas.microsoft.com/office/powerpoint/2010/main" val="2027259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B669FC5-1CBD-460E-AF4A-BA84FCAD2298}" type="datetimeFigureOut">
              <a:rPr lang="en-GB" smtClean="0"/>
              <a:pPr>
                <a:defRPr/>
              </a:pPr>
              <a:t>25/09/2020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19B02942-B843-4AE2-A130-4A12E1DF5225}" type="slidenum">
              <a:rPr lang="en-GB" smtClean="0"/>
              <a:pPr>
                <a:defRPr/>
              </a:pPr>
              <a:t>‹#›</a:t>
            </a:fld>
            <a:endParaRPr lang="en-GB"/>
          </a:p>
        </p:txBody>
      </p:sp>
    </p:spTree>
    <p:extLst>
      <p:ext uri="{BB962C8B-B14F-4D97-AF65-F5344CB8AC3E}">
        <p14:creationId xmlns:p14="http://schemas.microsoft.com/office/powerpoint/2010/main" val="2973859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A753229-0B56-464C-92E4-B348692A7C50}" type="datetimeFigureOut">
              <a:rPr lang="en-GB" smtClean="0"/>
              <a:pPr>
                <a:defRPr/>
              </a:pPr>
              <a:t>25/09/2020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363A5BD3-51A1-4D48-90BC-55001287D48E}" type="slidenum">
              <a:rPr lang="en-GB" smtClean="0"/>
              <a:pPr>
                <a:defRPr/>
              </a:pPr>
              <a:t>‹#›</a:t>
            </a:fld>
            <a:endParaRPr lang="en-GB"/>
          </a:p>
        </p:txBody>
      </p:sp>
    </p:spTree>
    <p:extLst>
      <p:ext uri="{BB962C8B-B14F-4D97-AF65-F5344CB8AC3E}">
        <p14:creationId xmlns:p14="http://schemas.microsoft.com/office/powerpoint/2010/main" val="2725532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F4DA88BA-4A07-4835-BAE4-4AD459F19C0E}" type="datetimeFigureOut">
              <a:rPr lang="en-GB" smtClean="0"/>
              <a:pPr>
                <a:defRPr/>
              </a:pPr>
              <a:t>25/09/2020</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09F5EE36-1673-4C80-91B8-0C76DE779B89}" type="slidenum">
              <a:rPr lang="en-GB" smtClean="0"/>
              <a:pPr>
                <a:defRPr/>
              </a:pPr>
              <a:t>‹#›</a:t>
            </a:fld>
            <a:endParaRPr lang="en-GB"/>
          </a:p>
        </p:txBody>
      </p:sp>
    </p:spTree>
    <p:extLst>
      <p:ext uri="{BB962C8B-B14F-4D97-AF65-F5344CB8AC3E}">
        <p14:creationId xmlns:p14="http://schemas.microsoft.com/office/powerpoint/2010/main" val="902041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CE123246-C7EF-4205-BDE7-A887BA1F8494}" type="datetimeFigureOut">
              <a:rPr lang="en-GB" smtClean="0"/>
              <a:pPr>
                <a:defRPr/>
              </a:pPr>
              <a:t>25/09/2020</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77B74B29-A54F-4640-B00B-AE5625E46FE7}" type="slidenum">
              <a:rPr lang="en-GB" smtClean="0"/>
              <a:pPr>
                <a:defRPr/>
              </a:pPr>
              <a:t>‹#›</a:t>
            </a:fld>
            <a:endParaRPr lang="en-GB"/>
          </a:p>
        </p:txBody>
      </p:sp>
    </p:spTree>
    <p:extLst>
      <p:ext uri="{BB962C8B-B14F-4D97-AF65-F5344CB8AC3E}">
        <p14:creationId xmlns:p14="http://schemas.microsoft.com/office/powerpoint/2010/main" val="4107522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1F38E032-455E-455E-8887-3625614EAA97}" type="datetimeFigureOut">
              <a:rPr lang="en-GB" smtClean="0"/>
              <a:pPr>
                <a:defRPr/>
              </a:pPr>
              <a:t>25/09/2020</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6AD7543F-0E56-488A-8F53-2D561F6ACFCD}" type="slidenum">
              <a:rPr lang="en-GB" smtClean="0"/>
              <a:pPr>
                <a:defRPr/>
              </a:pPr>
              <a:t>‹#›</a:t>
            </a:fld>
            <a:endParaRPr lang="en-GB"/>
          </a:p>
        </p:txBody>
      </p:sp>
    </p:spTree>
    <p:extLst>
      <p:ext uri="{BB962C8B-B14F-4D97-AF65-F5344CB8AC3E}">
        <p14:creationId xmlns:p14="http://schemas.microsoft.com/office/powerpoint/2010/main" val="3873734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77F0A60-2377-41DC-8D8A-A53EC9230A89}" type="datetimeFigureOut">
              <a:rPr lang="en-GB" smtClean="0"/>
              <a:pPr>
                <a:defRPr/>
              </a:pPr>
              <a:t>25/09/2020</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2F528988-E9EF-4E65-8538-10BB08939FBB}" type="slidenum">
              <a:rPr lang="en-GB" smtClean="0"/>
              <a:pPr>
                <a:defRPr/>
              </a:pPr>
              <a:t>‹#›</a:t>
            </a:fld>
            <a:endParaRPr lang="en-GB"/>
          </a:p>
        </p:txBody>
      </p:sp>
    </p:spTree>
    <p:extLst>
      <p:ext uri="{BB962C8B-B14F-4D97-AF65-F5344CB8AC3E}">
        <p14:creationId xmlns:p14="http://schemas.microsoft.com/office/powerpoint/2010/main" val="1008874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0E819F1-553C-48D3-AC75-D7942A729EC6}" type="datetimeFigureOut">
              <a:rPr lang="en-GB" smtClean="0"/>
              <a:pPr>
                <a:defRPr/>
              </a:pPr>
              <a:t>25/09/2020</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1257BC62-7853-42F6-870A-41A660E4F781}" type="slidenum">
              <a:rPr lang="en-GB" smtClean="0"/>
              <a:pPr>
                <a:defRPr/>
              </a:pPr>
              <a:t>‹#›</a:t>
            </a:fld>
            <a:endParaRPr lang="en-GB"/>
          </a:p>
        </p:txBody>
      </p:sp>
    </p:spTree>
    <p:extLst>
      <p:ext uri="{BB962C8B-B14F-4D97-AF65-F5344CB8AC3E}">
        <p14:creationId xmlns:p14="http://schemas.microsoft.com/office/powerpoint/2010/main" val="2912990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50254301-1504-4F5A-A651-9849451106E4}" type="datetimeFigureOut">
              <a:rPr lang="en-GB" smtClean="0"/>
              <a:pPr>
                <a:defRPr/>
              </a:pPr>
              <a:t>25/09/2020</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493BB33F-D0D3-41B9-9589-7895A198757B}" type="slidenum">
              <a:rPr lang="en-GB" smtClean="0"/>
              <a:pPr>
                <a:defRPr/>
              </a:pPr>
              <a:t>‹#›</a:t>
            </a:fld>
            <a:endParaRPr lang="en-GB"/>
          </a:p>
        </p:txBody>
      </p:sp>
    </p:spTree>
    <p:extLst>
      <p:ext uri="{BB962C8B-B14F-4D97-AF65-F5344CB8AC3E}">
        <p14:creationId xmlns:p14="http://schemas.microsoft.com/office/powerpoint/2010/main" val="3213524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B32FDCF6-8ED8-48E3-88EA-6773FA35FC9D}" type="datetimeFigureOut">
              <a:rPr lang="en-GB" smtClean="0"/>
              <a:pPr>
                <a:defRPr/>
              </a:pPr>
              <a:t>25/09/2020</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pPr>
              <a:defRPr/>
            </a:pPr>
            <a:fld id="{7724AE91-D928-48D8-9F87-C782492CAC60}" type="slidenum">
              <a:rPr lang="en-GB" smtClean="0"/>
              <a:pPr>
                <a:defRPr/>
              </a:pPr>
              <a:t>‹#›</a:t>
            </a:fld>
            <a:endParaRPr lang="en-GB"/>
          </a:p>
        </p:txBody>
      </p:sp>
    </p:spTree>
    <p:extLst>
      <p:ext uri="{BB962C8B-B14F-4D97-AF65-F5344CB8AC3E}">
        <p14:creationId xmlns:p14="http://schemas.microsoft.com/office/powerpoint/2010/main" val="310883586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www.spellingframe.co.uk/"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663C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77B92F-8F67-4E05-BE27-94A4A35B4038}"/>
              </a:ext>
            </a:extLst>
          </p:cNvPr>
          <p:cNvSpPr/>
          <p:nvPr/>
        </p:nvSpPr>
        <p:spPr>
          <a:xfrm>
            <a:off x="414338" y="1819275"/>
            <a:ext cx="8315325" cy="1268413"/>
          </a:xfrm>
          <a:prstGeom prst="rect">
            <a:avLst/>
          </a:prstGeom>
          <a:solidFill>
            <a:srgbClr val="A663C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51" name="Rectangle 3"/>
          <p:cNvSpPr>
            <a:spLocks noChangeArrowheads="1"/>
          </p:cNvSpPr>
          <p:nvPr/>
        </p:nvSpPr>
        <p:spPr bwMode="auto">
          <a:xfrm>
            <a:off x="1262063" y="1997075"/>
            <a:ext cx="66214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5400" b="1">
                <a:solidFill>
                  <a:schemeClr val="bg1"/>
                </a:solidFill>
                <a:latin typeface="BPreplay" pitchFamily="50" charset="0"/>
              </a:rPr>
              <a:t>Year 6 Expectations</a:t>
            </a:r>
          </a:p>
        </p:txBody>
      </p:sp>
      <p:sp>
        <p:nvSpPr>
          <p:cNvPr id="2052" name="Rectangle 2"/>
          <p:cNvSpPr>
            <a:spLocks noChangeArrowheads="1"/>
          </p:cNvSpPr>
          <p:nvPr/>
        </p:nvSpPr>
        <p:spPr bwMode="auto">
          <a:xfrm>
            <a:off x="684213" y="4811713"/>
            <a:ext cx="7966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4000">
                <a:solidFill>
                  <a:schemeClr val="bg1"/>
                </a:solidFill>
                <a:latin typeface="BPreplay" pitchFamily="50" charset="0"/>
              </a:rPr>
              <a:t>A School Presentation to Parents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2"/>
          <a:stretch>
            <a:fillRect/>
          </a:stretch>
        </p:blipFill>
        <p:spPr>
          <a:xfrm>
            <a:off x="4478054" y="947350"/>
            <a:ext cx="4484584" cy="4341342"/>
          </a:xfrm>
          <a:prstGeom prst="rect">
            <a:avLst/>
          </a:prstGeom>
        </p:spPr>
      </p:pic>
      <p:pic>
        <p:nvPicPr>
          <p:cNvPr id="4" name="Picture 3"/>
          <p:cNvPicPr>
            <a:picLocks noChangeAspect="1"/>
          </p:cNvPicPr>
          <p:nvPr/>
        </p:nvPicPr>
        <p:blipFill>
          <a:blip r:embed="rId3"/>
          <a:stretch>
            <a:fillRect/>
          </a:stretch>
        </p:blipFill>
        <p:spPr>
          <a:xfrm>
            <a:off x="74270" y="210579"/>
            <a:ext cx="4310102" cy="4748599"/>
          </a:xfrm>
          <a:prstGeom prst="rect">
            <a:avLst/>
          </a:prstGeom>
        </p:spPr>
      </p:pic>
    </p:spTree>
    <p:extLst>
      <p:ext uri="{BB962C8B-B14F-4D97-AF65-F5344CB8AC3E}">
        <p14:creationId xmlns:p14="http://schemas.microsoft.com/office/powerpoint/2010/main" val="67398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F3B163-C069-421D-A536-299764169A4A}"/>
              </a:ext>
            </a:extLst>
          </p:cNvPr>
          <p:cNvSpPr/>
          <p:nvPr/>
        </p:nvSpPr>
        <p:spPr>
          <a:xfrm>
            <a:off x="366713" y="354013"/>
            <a:ext cx="8420100" cy="715962"/>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219" name="Rectangle 3"/>
          <p:cNvSpPr>
            <a:spLocks noChangeArrowheads="1"/>
          </p:cNvSpPr>
          <p:nvPr/>
        </p:nvSpPr>
        <p:spPr bwMode="auto">
          <a:xfrm>
            <a:off x="407988" y="427038"/>
            <a:ext cx="1692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chemeClr val="bg1"/>
                </a:solidFill>
                <a:latin typeface="BPreplay" pitchFamily="50" charset="0"/>
              </a:rPr>
              <a:t>Reading</a:t>
            </a:r>
          </a:p>
        </p:txBody>
      </p:sp>
      <p:sp>
        <p:nvSpPr>
          <p:cNvPr id="13" name="Rectangle 12">
            <a:extLst>
              <a:ext uri="{FF2B5EF4-FFF2-40B4-BE49-F238E27FC236}">
                <a16:creationId xmlns:a16="http://schemas.microsoft.com/office/drawing/2014/main" id="{C124B3FA-D1ED-4C6B-AB26-FEAFFE972C57}"/>
              </a:ext>
            </a:extLst>
          </p:cNvPr>
          <p:cNvSpPr/>
          <p:nvPr/>
        </p:nvSpPr>
        <p:spPr>
          <a:xfrm>
            <a:off x="371475"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285750" indent="-285750">
              <a:buFont typeface="Arial" panose="020B0604020202020204" pitchFamily="34" charset="0"/>
              <a:buChar char="•"/>
              <a:defRPr/>
            </a:pPr>
            <a:r>
              <a:rPr lang="en-GB" altLang="en-US" sz="2000" b="1" dirty="0">
                <a:solidFill>
                  <a:schemeClr val="tx1"/>
                </a:solidFill>
                <a:latin typeface="BPreplay" panose="02000503000000020004" pitchFamily="50" charset="0"/>
              </a:rPr>
              <a:t>It is essential that all children read something every evening</a:t>
            </a:r>
            <a:r>
              <a:rPr lang="en-GB" altLang="en-US" sz="2000" dirty="0">
                <a:solidFill>
                  <a:schemeClr val="tx1"/>
                </a:solidFill>
                <a:latin typeface="BPreplay" panose="02000503000000020004" pitchFamily="50" charset="0"/>
              </a:rPr>
              <a:t>. This can include magazines, comics or newspapers rather than traditional books. Reading ability is like a muscle in that it needs to be exercised.</a:t>
            </a:r>
          </a:p>
          <a:p>
            <a:pPr marL="285750" indent="-285750">
              <a:buFont typeface="Arial" panose="020B0604020202020204" pitchFamily="34" charset="0"/>
              <a:buChar char="•"/>
              <a:defRPr/>
            </a:pPr>
            <a:endParaRPr lang="en-GB" altLang="en-US" sz="2000" dirty="0">
              <a:solidFill>
                <a:schemeClr val="tx1"/>
              </a:solidFill>
              <a:latin typeface="BPreplay" panose="02000503000000020004" pitchFamily="50" charset="0"/>
            </a:endParaRPr>
          </a:p>
          <a:p>
            <a:pPr marL="285750" indent="-285750">
              <a:buFont typeface="Arial" panose="020B0604020202020204" pitchFamily="34" charset="0"/>
              <a:buChar char="•"/>
              <a:defRPr/>
            </a:pPr>
            <a:r>
              <a:rPr lang="en-GB" altLang="en-US" sz="2000" dirty="0">
                <a:solidFill>
                  <a:schemeClr val="tx1"/>
                </a:solidFill>
                <a:latin typeface="BPreplay" panose="02000503000000020004" pitchFamily="50" charset="0"/>
              </a:rPr>
              <a:t>In Year 6 children need to expand their vocabulary. Reading challenging texts is a good way to do this as long as the words are explained to the child.</a:t>
            </a:r>
          </a:p>
          <a:p>
            <a:pPr marL="285750" indent="-285750">
              <a:buFont typeface="Arial" panose="020B0604020202020204" pitchFamily="34" charset="0"/>
              <a:buChar char="•"/>
              <a:defRPr/>
            </a:pPr>
            <a:endParaRPr lang="en-GB" altLang="en-US" sz="2000" dirty="0">
              <a:solidFill>
                <a:schemeClr val="tx1"/>
              </a:solidFill>
              <a:latin typeface="BPreplay" panose="02000503000000020004" pitchFamily="50" charset="0"/>
            </a:endParaRPr>
          </a:p>
          <a:p>
            <a:pPr marL="285750" indent="-285750">
              <a:buFont typeface="Arial" panose="020B0604020202020204" pitchFamily="34" charset="0"/>
              <a:buChar char="•"/>
              <a:defRPr/>
            </a:pPr>
            <a:r>
              <a:rPr lang="en-GB" altLang="en-US" sz="2000" dirty="0">
                <a:solidFill>
                  <a:schemeClr val="tx1"/>
                </a:solidFill>
                <a:latin typeface="BPreplay" panose="02000503000000020004" pitchFamily="50" charset="0"/>
              </a:rPr>
              <a:t>We will be checking reading records on a Friday and we expect the children to have read at least five times in the week and they should have added a non-generic comment.</a:t>
            </a:r>
          </a:p>
          <a:p>
            <a:pPr marL="285750" indent="-285750">
              <a:buFont typeface="Arial" panose="020B0604020202020204" pitchFamily="34" charset="0"/>
              <a:buChar char="•"/>
              <a:defRPr/>
            </a:pPr>
            <a:endParaRPr lang="en-GB" altLang="en-US" sz="2000" dirty="0">
              <a:solidFill>
                <a:schemeClr val="tx1"/>
              </a:solidFill>
              <a:latin typeface="BPreplay" panose="02000503000000020004" pitchFamily="50" charset="0"/>
            </a:endParaRPr>
          </a:p>
          <a:p>
            <a:pPr marL="285750" indent="-285750">
              <a:buFont typeface="Arial" panose="020B0604020202020204" pitchFamily="34" charset="0"/>
              <a:buChar char="•"/>
              <a:defRPr/>
            </a:pPr>
            <a:r>
              <a:rPr lang="en-GB" altLang="en-US" sz="2000" dirty="0">
                <a:solidFill>
                  <a:schemeClr val="tx1"/>
                </a:solidFill>
                <a:latin typeface="BPreplay" panose="02000503000000020004" pitchFamily="50" charset="0"/>
              </a:rPr>
              <a:t>Reading Records need to be in daily.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2DD6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1AA07B-2CD1-43F7-B0BB-D0B0B2B200DA}"/>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43" name="Rectangle 3"/>
          <p:cNvSpPr>
            <a:spLocks noChangeArrowheads="1"/>
          </p:cNvSpPr>
          <p:nvPr/>
        </p:nvSpPr>
        <p:spPr bwMode="auto">
          <a:xfrm>
            <a:off x="407988" y="401638"/>
            <a:ext cx="7959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BPreplay" pitchFamily="50" charset="0"/>
              </a:rPr>
              <a:t>How to Help Your Child with Reading</a:t>
            </a:r>
          </a:p>
        </p:txBody>
      </p:sp>
      <p:sp>
        <p:nvSpPr>
          <p:cNvPr id="11" name="Rectangle 10">
            <a:extLst>
              <a:ext uri="{FF2B5EF4-FFF2-40B4-BE49-F238E27FC236}">
                <a16:creationId xmlns:a16="http://schemas.microsoft.com/office/drawing/2014/main" id="{BA3E751D-2A13-4083-B719-0FE42D89BB73}"/>
              </a:ext>
            </a:extLst>
          </p:cNvPr>
          <p:cNvSpPr/>
          <p:nvPr/>
        </p:nvSpPr>
        <p:spPr>
          <a:xfrm>
            <a:off x="371475"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216000"/>
          <a:lstStyle/>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Listening to your child read can take many forms.</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First and foremost, focus developing an enjoyment and love of reading.</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Enjoy stories together – reading stories to your child at KS1 and KS2 is equally as important as listening to your child read.</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Read a little at a time but often, rather than rarely but for long periods of time!</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Talk about the story before, during and afterwards – discuss the plot, the characters, their feelings and actions, how it makes you feel, predict what will happen and encourage your child to have their own opinions.</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Look up definitions of words together – you could use a dictionary, the Internet or an app on a phone or tablet.</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All reading is valuable – it doesn’t have to be just stories. Reading can involve anything: fiction, non-fiction, poetry, newspapers, magazines, football programmes and TV guides.</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Visit the local library - it’s free!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F3B163-C069-421D-A536-299764169A4A}"/>
              </a:ext>
            </a:extLst>
          </p:cNvPr>
          <p:cNvSpPr/>
          <p:nvPr/>
        </p:nvSpPr>
        <p:spPr>
          <a:xfrm>
            <a:off x="366713" y="354013"/>
            <a:ext cx="8420100" cy="715962"/>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7" name="Rectangle 3"/>
          <p:cNvSpPr>
            <a:spLocks noChangeArrowheads="1"/>
          </p:cNvSpPr>
          <p:nvPr/>
        </p:nvSpPr>
        <p:spPr bwMode="auto">
          <a:xfrm>
            <a:off x="407988" y="427038"/>
            <a:ext cx="13731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chemeClr val="bg1"/>
                </a:solidFill>
                <a:latin typeface="BPreplay" pitchFamily="50" charset="0"/>
              </a:rPr>
              <a:t>Maths</a:t>
            </a:r>
          </a:p>
        </p:txBody>
      </p:sp>
      <p:sp>
        <p:nvSpPr>
          <p:cNvPr id="13" name="Rectangle 12">
            <a:extLst>
              <a:ext uri="{FF2B5EF4-FFF2-40B4-BE49-F238E27FC236}">
                <a16:creationId xmlns:a16="http://schemas.microsoft.com/office/drawing/2014/main" id="{C124B3FA-D1ED-4C6B-AB26-FEAFFE972C57}"/>
              </a:ext>
            </a:extLst>
          </p:cNvPr>
          <p:cNvSpPr/>
          <p:nvPr/>
        </p:nvSpPr>
        <p:spPr>
          <a:xfrm>
            <a:off x="371475"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285750" indent="-285750">
              <a:buFont typeface="Arial" panose="020B0604020202020204" pitchFamily="34" charset="0"/>
              <a:buChar char="•"/>
              <a:defRPr/>
            </a:pPr>
            <a:r>
              <a:rPr lang="en-GB" altLang="en-US" sz="2000" dirty="0">
                <a:solidFill>
                  <a:schemeClr val="tx1"/>
                </a:solidFill>
                <a:latin typeface="BPreplay" panose="02000503000000020004" pitchFamily="50" charset="0"/>
              </a:rPr>
              <a:t>Times tables are expected to be learnt by the end of Year 4.</a:t>
            </a:r>
          </a:p>
          <a:p>
            <a:pPr marL="285750" indent="-285750">
              <a:buFont typeface="Arial" panose="020B0604020202020204" pitchFamily="34" charset="0"/>
              <a:buChar char="•"/>
              <a:defRPr/>
            </a:pPr>
            <a:endParaRPr lang="en-GB" altLang="en-US" sz="2000" dirty="0">
              <a:solidFill>
                <a:schemeClr val="tx1"/>
              </a:solidFill>
              <a:latin typeface="BPreplay" panose="02000503000000020004" pitchFamily="50" charset="0"/>
            </a:endParaRPr>
          </a:p>
          <a:p>
            <a:pPr marL="285750" indent="-285750">
              <a:buFont typeface="Arial" panose="020B0604020202020204" pitchFamily="34" charset="0"/>
              <a:buChar char="•"/>
              <a:defRPr/>
            </a:pPr>
            <a:r>
              <a:rPr lang="en-GB" altLang="en-US" sz="2000" dirty="0">
                <a:solidFill>
                  <a:schemeClr val="tx1"/>
                </a:solidFill>
                <a:latin typeface="BPreplay" panose="02000503000000020004" pitchFamily="50" charset="0"/>
              </a:rPr>
              <a:t>Children need to quickly respond to formal calculations in the arithmetic test so they need to be confident when using numbers.</a:t>
            </a:r>
          </a:p>
          <a:p>
            <a:pPr marL="285750" indent="-285750">
              <a:buFont typeface="Arial" panose="020B0604020202020204" pitchFamily="34" charset="0"/>
              <a:buChar char="•"/>
              <a:defRPr/>
            </a:pPr>
            <a:endParaRPr lang="en-GB" altLang="en-US" sz="2000" dirty="0">
              <a:solidFill>
                <a:schemeClr val="tx1"/>
              </a:solidFill>
              <a:latin typeface="BPreplay" panose="02000503000000020004" pitchFamily="50" charset="0"/>
            </a:endParaRPr>
          </a:p>
          <a:p>
            <a:pPr marL="285750" indent="-285750">
              <a:buFont typeface="Arial" panose="020B0604020202020204" pitchFamily="34" charset="0"/>
              <a:buChar char="•"/>
              <a:defRPr/>
            </a:pPr>
            <a:r>
              <a:rPr lang="en-GB" altLang="en-US" sz="2000" dirty="0">
                <a:solidFill>
                  <a:schemeClr val="tx1"/>
                </a:solidFill>
                <a:latin typeface="BPreplay" panose="02000503000000020004" pitchFamily="50" charset="0"/>
              </a:rPr>
              <a:t>The reasoning paper covers all areas of maths so children need to apply their learning. It’s not a reading test so questions can be read if the child requests it.</a:t>
            </a:r>
          </a:p>
          <a:p>
            <a:pPr marL="285750" indent="-285750">
              <a:buFont typeface="Arial" panose="020B0604020202020204" pitchFamily="34" charset="0"/>
              <a:buChar char="•"/>
              <a:defRPr/>
            </a:pPr>
            <a:endParaRPr lang="en-GB" altLang="en-US" sz="2000" dirty="0">
              <a:solidFill>
                <a:schemeClr val="tx1"/>
              </a:solidFill>
              <a:latin typeface="BPreplay" panose="02000503000000020004" pitchFamily="50" charset="0"/>
            </a:endParaRPr>
          </a:p>
          <a:p>
            <a:pPr marL="285750" indent="-285750">
              <a:buFont typeface="Arial" panose="020B0604020202020204" pitchFamily="34" charset="0"/>
              <a:buChar char="•"/>
              <a:defRPr/>
            </a:pPr>
            <a:r>
              <a:rPr lang="en-GB" altLang="en-US" sz="2000" dirty="0">
                <a:solidFill>
                  <a:schemeClr val="tx1"/>
                </a:solidFill>
                <a:latin typeface="BPreplay" panose="02000503000000020004" pitchFamily="50" charset="0"/>
              </a:rPr>
              <a:t>Asking children how they found the answer is a good way of gauging what they understand.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116176" y="501285"/>
            <a:ext cx="4535885" cy="2205418"/>
          </a:xfrm>
          <a:prstGeom prst="rect">
            <a:avLst/>
          </a:prstGeom>
        </p:spPr>
      </p:pic>
      <p:pic>
        <p:nvPicPr>
          <p:cNvPr id="5" name="Picture 4"/>
          <p:cNvPicPr>
            <a:picLocks noChangeAspect="1"/>
          </p:cNvPicPr>
          <p:nvPr/>
        </p:nvPicPr>
        <p:blipFill>
          <a:blip r:embed="rId3"/>
          <a:stretch>
            <a:fillRect/>
          </a:stretch>
        </p:blipFill>
        <p:spPr>
          <a:xfrm>
            <a:off x="323978" y="3007582"/>
            <a:ext cx="3731965" cy="2742429"/>
          </a:xfrm>
          <a:prstGeom prst="rect">
            <a:avLst/>
          </a:prstGeom>
        </p:spPr>
      </p:pic>
      <p:pic>
        <p:nvPicPr>
          <p:cNvPr id="6" name="Picture 5"/>
          <p:cNvPicPr>
            <a:picLocks noChangeAspect="1"/>
          </p:cNvPicPr>
          <p:nvPr/>
        </p:nvPicPr>
        <p:blipFill>
          <a:blip r:embed="rId4"/>
          <a:stretch>
            <a:fillRect/>
          </a:stretch>
        </p:blipFill>
        <p:spPr>
          <a:xfrm>
            <a:off x="4734439" y="365125"/>
            <a:ext cx="3964717" cy="2341578"/>
          </a:xfrm>
          <a:prstGeom prst="rect">
            <a:avLst/>
          </a:prstGeom>
        </p:spPr>
      </p:pic>
      <p:pic>
        <p:nvPicPr>
          <p:cNvPr id="7" name="Picture 6"/>
          <p:cNvPicPr>
            <a:picLocks noChangeAspect="1"/>
          </p:cNvPicPr>
          <p:nvPr/>
        </p:nvPicPr>
        <p:blipFill>
          <a:blip r:embed="rId5"/>
          <a:stretch>
            <a:fillRect/>
          </a:stretch>
        </p:blipFill>
        <p:spPr>
          <a:xfrm>
            <a:off x="4442382" y="3478683"/>
            <a:ext cx="4182634" cy="2447424"/>
          </a:xfrm>
          <a:prstGeom prst="rect">
            <a:avLst/>
          </a:prstGeom>
        </p:spPr>
      </p:pic>
    </p:spTree>
    <p:extLst>
      <p:ext uri="{BB962C8B-B14F-4D97-AF65-F5344CB8AC3E}">
        <p14:creationId xmlns:p14="http://schemas.microsoft.com/office/powerpoint/2010/main" val="362357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893869" y="365125"/>
            <a:ext cx="7356261" cy="6379547"/>
          </a:xfrm>
          <a:prstGeom prst="rect">
            <a:avLst/>
          </a:prstGeom>
        </p:spPr>
      </p:pic>
    </p:spTree>
    <p:extLst>
      <p:ext uri="{BB962C8B-B14F-4D97-AF65-F5344CB8AC3E}">
        <p14:creationId xmlns:p14="http://schemas.microsoft.com/office/powerpoint/2010/main" val="843654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823427" y="515808"/>
            <a:ext cx="7364984" cy="5965902"/>
          </a:xfrm>
          <a:prstGeom prst="rect">
            <a:avLst/>
          </a:prstGeom>
        </p:spPr>
      </p:pic>
    </p:spTree>
    <p:extLst>
      <p:ext uri="{BB962C8B-B14F-4D97-AF65-F5344CB8AC3E}">
        <p14:creationId xmlns:p14="http://schemas.microsoft.com/office/powerpoint/2010/main" val="598839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0" y="562897"/>
            <a:ext cx="8869822" cy="4939979"/>
          </a:xfrm>
          <a:prstGeom prst="rect">
            <a:avLst/>
          </a:prstGeom>
        </p:spPr>
      </p:pic>
    </p:spTree>
    <p:extLst>
      <p:ext uri="{BB962C8B-B14F-4D97-AF65-F5344CB8AC3E}">
        <p14:creationId xmlns:p14="http://schemas.microsoft.com/office/powerpoint/2010/main" val="3891503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3419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6F5D115-FA4B-47EE-8287-C17FB46442F5}"/>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291" name="Rectangle 3"/>
          <p:cNvSpPr>
            <a:spLocks noChangeArrowheads="1"/>
          </p:cNvSpPr>
          <p:nvPr/>
        </p:nvSpPr>
        <p:spPr bwMode="auto">
          <a:xfrm>
            <a:off x="407988" y="427038"/>
            <a:ext cx="67675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chemeClr val="bg1"/>
                </a:solidFill>
                <a:latin typeface="BPreplay" pitchFamily="50" charset="0"/>
              </a:rPr>
              <a:t>How to Help Your Child with Maths</a:t>
            </a:r>
          </a:p>
        </p:txBody>
      </p:sp>
      <p:sp>
        <p:nvSpPr>
          <p:cNvPr id="10" name="Rectangle 9">
            <a:extLst>
              <a:ext uri="{FF2B5EF4-FFF2-40B4-BE49-F238E27FC236}">
                <a16:creationId xmlns:a16="http://schemas.microsoft.com/office/drawing/2014/main" id="{9F6958D3-449B-4B8D-BA91-2F005D41A317}"/>
              </a:ext>
            </a:extLst>
          </p:cNvPr>
          <p:cNvSpPr/>
          <p:nvPr/>
        </p:nvSpPr>
        <p:spPr>
          <a:xfrm>
            <a:off x="357188" y="11652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Play times tables games.</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Play mental maths games including counting in different amounts, forwards and backwards.</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Encourage opportunities for telling the time.</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Encourage opportunities for counting coins and money; finding amounts or calculating change when shopping.</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Look for numbers on street signs, car registrations and anywhere else!</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Look for examples of 2D and 3D shapes around the home.</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Identify, weigh or measure quantities and amounts in the kitchen or in recipes.</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Play games involving numbers or logic, such as dominoes, card games, darts, draughts and chess.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3419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6F5D115-FA4B-47EE-8287-C17FB46442F5}"/>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291" name="Rectangle 3"/>
          <p:cNvSpPr>
            <a:spLocks noChangeArrowheads="1"/>
          </p:cNvSpPr>
          <p:nvPr/>
        </p:nvSpPr>
        <p:spPr bwMode="auto">
          <a:xfrm>
            <a:off x="407988" y="427038"/>
            <a:ext cx="67675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dirty="0">
                <a:solidFill>
                  <a:schemeClr val="bg1"/>
                </a:solidFill>
                <a:latin typeface="BPreplay" pitchFamily="50" charset="0"/>
              </a:rPr>
              <a:t>How to Help Your Child with Maths</a:t>
            </a:r>
          </a:p>
        </p:txBody>
      </p:sp>
      <p:sp>
        <p:nvSpPr>
          <p:cNvPr id="10" name="Rectangle 9">
            <a:extLst>
              <a:ext uri="{FF2B5EF4-FFF2-40B4-BE49-F238E27FC236}">
                <a16:creationId xmlns:a16="http://schemas.microsoft.com/office/drawing/2014/main" id="{9F6958D3-449B-4B8D-BA91-2F005D41A317}"/>
              </a:ext>
            </a:extLst>
          </p:cNvPr>
          <p:cNvSpPr/>
          <p:nvPr/>
        </p:nvSpPr>
        <p:spPr>
          <a:xfrm>
            <a:off x="357188" y="11652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468312" indent="-285750">
              <a:buFontTx/>
              <a:buChar char="-"/>
              <a:defRPr/>
            </a:pPr>
            <a:r>
              <a:rPr lang="en-GB" sz="1600" dirty="0">
                <a:solidFill>
                  <a:schemeClr val="bg2">
                    <a:lumMod val="10000"/>
                  </a:schemeClr>
                </a:solidFill>
                <a:latin typeface="BPreplay" panose="02000503000000020004" pitchFamily="50" charset="0"/>
              </a:rPr>
              <a:t>Know all the times tables facts up to 12 x 12</a:t>
            </a:r>
          </a:p>
          <a:p>
            <a:pPr marL="468312" indent="-285750">
              <a:buFontTx/>
              <a:buChar char="-"/>
              <a:defRPr/>
            </a:pPr>
            <a:endParaRPr lang="en-GB" sz="1600" dirty="0">
              <a:solidFill>
                <a:schemeClr val="bg2">
                  <a:lumMod val="10000"/>
                </a:schemeClr>
              </a:solidFill>
              <a:latin typeface="BPreplay" panose="02000503000000020004" pitchFamily="50" charset="0"/>
            </a:endParaRPr>
          </a:p>
          <a:p>
            <a:pPr marL="468312" indent="-285750">
              <a:buFontTx/>
              <a:buChar char="-"/>
              <a:defRPr/>
            </a:pPr>
            <a:r>
              <a:rPr lang="en-GB" sz="1600" dirty="0">
                <a:solidFill>
                  <a:schemeClr val="bg2">
                    <a:lumMod val="10000"/>
                  </a:schemeClr>
                </a:solidFill>
                <a:latin typeface="BPreplay" panose="02000503000000020004" pitchFamily="50" charset="0"/>
              </a:rPr>
              <a:t>Use these facts to know some division facts:</a:t>
            </a:r>
          </a:p>
          <a:p>
            <a:pPr marL="468312" indent="-285750">
              <a:buFontTx/>
              <a:buChar char="-"/>
              <a:defRPr/>
            </a:pPr>
            <a:endParaRPr lang="en-GB" sz="1600" dirty="0">
              <a:solidFill>
                <a:schemeClr val="bg2">
                  <a:lumMod val="10000"/>
                </a:schemeClr>
              </a:solidFill>
              <a:latin typeface="BPreplay" panose="02000503000000020004" pitchFamily="50" charset="0"/>
            </a:endParaRPr>
          </a:p>
          <a:p>
            <a:pPr marL="182562">
              <a:defRPr/>
            </a:pPr>
            <a:r>
              <a:rPr lang="en-GB" sz="1600" dirty="0">
                <a:solidFill>
                  <a:schemeClr val="bg2">
                    <a:lumMod val="10000"/>
                  </a:schemeClr>
                </a:solidFill>
                <a:latin typeface="BPreplay" panose="02000503000000020004" pitchFamily="50" charset="0"/>
              </a:rPr>
              <a:t>E.g.          9 X 11 = 99         so          99 </a:t>
            </a:r>
            <a:r>
              <a:rPr lang="en-GB" sz="1600" dirty="0">
                <a:solidFill>
                  <a:schemeClr val="bg2">
                    <a:lumMod val="10000"/>
                  </a:schemeClr>
                </a:solidFill>
                <a:latin typeface="Times New Roman" panose="02020603050405020304" pitchFamily="18" charset="0"/>
                <a:cs typeface="Times New Roman" panose="02020603050405020304" pitchFamily="18" charset="0"/>
              </a:rPr>
              <a:t>÷  </a:t>
            </a:r>
            <a:r>
              <a:rPr lang="en-GB" sz="1600" dirty="0">
                <a:solidFill>
                  <a:schemeClr val="bg2">
                    <a:lumMod val="10000"/>
                  </a:schemeClr>
                </a:solidFill>
                <a:latin typeface="BPreplay" panose="02000503000000020004" pitchFamily="50" charset="0"/>
              </a:rPr>
              <a:t>9 = 11</a:t>
            </a:r>
            <a:endParaRPr lang="en-GB" sz="1600" dirty="0">
              <a:solidFill>
                <a:schemeClr val="bg2">
                  <a:lumMod val="10000"/>
                </a:schemeClr>
              </a:solidFill>
              <a:latin typeface="Times New Roman" panose="02020603050405020304" pitchFamily="18" charset="0"/>
              <a:cs typeface="Times New Roman" panose="02020603050405020304" pitchFamily="18" charset="0"/>
            </a:endParaRPr>
          </a:p>
          <a:p>
            <a:pPr marL="182562">
              <a:defRPr/>
            </a:pPr>
            <a:endParaRPr lang="en-GB" sz="1600" dirty="0">
              <a:solidFill>
                <a:schemeClr val="bg2">
                  <a:lumMod val="10000"/>
                </a:schemeClr>
              </a:solidFill>
              <a:latin typeface="BPreplay" panose="02000503000000020004" pitchFamily="50" charset="0"/>
            </a:endParaRPr>
          </a:p>
          <a:p>
            <a:pPr marL="468312" indent="-285750">
              <a:buFontTx/>
              <a:buChar char="-"/>
              <a:defRPr/>
            </a:pPr>
            <a:r>
              <a:rPr lang="en-GB" sz="1600" dirty="0">
                <a:solidFill>
                  <a:schemeClr val="bg2">
                    <a:lumMod val="10000"/>
                  </a:schemeClr>
                </a:solidFill>
                <a:latin typeface="BPreplay" panose="02000503000000020004" pitchFamily="50" charset="0"/>
              </a:rPr>
              <a:t>Know their number bonds to 10, 100 and 1</a:t>
            </a:r>
          </a:p>
          <a:p>
            <a:pPr marL="468312" indent="-285750">
              <a:buFontTx/>
              <a:buChar char="-"/>
              <a:defRPr/>
            </a:pPr>
            <a:endParaRPr lang="en-GB" sz="1600" dirty="0">
              <a:solidFill>
                <a:schemeClr val="bg2">
                  <a:lumMod val="10000"/>
                </a:schemeClr>
              </a:solidFill>
              <a:latin typeface="BPreplay" panose="02000503000000020004" pitchFamily="50" charset="0"/>
            </a:endParaRPr>
          </a:p>
          <a:p>
            <a:pPr marL="182562">
              <a:defRPr/>
            </a:pPr>
            <a:r>
              <a:rPr lang="en-GB" sz="1600" dirty="0">
                <a:solidFill>
                  <a:schemeClr val="bg2">
                    <a:lumMod val="10000"/>
                  </a:schemeClr>
                </a:solidFill>
                <a:latin typeface="BPreplay" panose="02000503000000020004" pitchFamily="50" charset="0"/>
              </a:rPr>
              <a:t>E.g.           2 + 8 = 10     so      20 + 80 = 100       and    0.2 + 0.8 = 1</a:t>
            </a:r>
          </a:p>
          <a:p>
            <a:pPr marL="182562">
              <a:defRPr/>
            </a:pPr>
            <a:r>
              <a:rPr lang="en-GB" sz="1600" dirty="0">
                <a:solidFill>
                  <a:schemeClr val="bg2">
                    <a:lumMod val="10000"/>
                  </a:schemeClr>
                </a:solidFill>
                <a:latin typeface="BPreplay" panose="02000503000000020004" pitchFamily="50" charset="0"/>
              </a:rPr>
              <a:t>                3 + 7 = 10     so      30 + 70 = 100       and    0.3 + 0.7 = 1</a:t>
            </a:r>
          </a:p>
          <a:p>
            <a:pPr marL="182562">
              <a:defRPr/>
            </a:pPr>
            <a:r>
              <a:rPr lang="en-GB" sz="1600" dirty="0">
                <a:solidFill>
                  <a:schemeClr val="bg2">
                    <a:lumMod val="10000"/>
                  </a:schemeClr>
                </a:solidFill>
                <a:latin typeface="BPreplay" panose="02000503000000020004" pitchFamily="50" charset="0"/>
              </a:rPr>
              <a:t>                                             45 + 55 = 100</a:t>
            </a:r>
          </a:p>
          <a:p>
            <a:pPr marL="468312" indent="-285750">
              <a:buFontTx/>
              <a:buChar char="-"/>
              <a:defRPr/>
            </a:pPr>
            <a:endParaRPr lang="en-GB" sz="1600" dirty="0">
              <a:solidFill>
                <a:schemeClr val="bg2">
                  <a:lumMod val="10000"/>
                </a:schemeClr>
              </a:solidFill>
              <a:latin typeface="BPreplay" panose="02000503000000020004" pitchFamily="50" charset="0"/>
            </a:endParaRPr>
          </a:p>
          <a:p>
            <a:pPr marL="468312" indent="-285750">
              <a:buFontTx/>
              <a:buChar char="-"/>
              <a:defRPr/>
            </a:pPr>
            <a:r>
              <a:rPr lang="en-GB" sz="1600" dirty="0">
                <a:solidFill>
                  <a:schemeClr val="bg2">
                    <a:lumMod val="10000"/>
                  </a:schemeClr>
                </a:solidFill>
                <a:latin typeface="BPreplay" panose="02000503000000020004" pitchFamily="50" charset="0"/>
              </a:rPr>
              <a:t>Can your child tell the time correctly and calculate how long something lasts?</a:t>
            </a:r>
          </a:p>
          <a:p>
            <a:pPr marL="468312" indent="-285750">
              <a:buFontTx/>
              <a:buChar char="-"/>
              <a:defRPr/>
            </a:pPr>
            <a:r>
              <a:rPr lang="en-GB" sz="1600" dirty="0">
                <a:solidFill>
                  <a:schemeClr val="bg2">
                    <a:lumMod val="10000"/>
                  </a:schemeClr>
                </a:solidFill>
                <a:latin typeface="BPreplay" panose="02000503000000020004" pitchFamily="50" charset="0"/>
              </a:rPr>
              <a:t>Do they know how to use a calendar and how many days there are in each month?</a:t>
            </a:r>
          </a:p>
        </p:txBody>
      </p:sp>
    </p:spTree>
    <p:extLst>
      <p:ext uri="{BB962C8B-B14F-4D97-AF65-F5344CB8AC3E}">
        <p14:creationId xmlns:p14="http://schemas.microsoft.com/office/powerpoint/2010/main" val="3537628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F3B163-C069-421D-A536-299764169A4A}"/>
              </a:ext>
            </a:extLst>
          </p:cNvPr>
          <p:cNvSpPr/>
          <p:nvPr/>
        </p:nvSpPr>
        <p:spPr>
          <a:xfrm>
            <a:off x="366713" y="354013"/>
            <a:ext cx="8420100" cy="715962"/>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75" name="Rectangle 3"/>
          <p:cNvSpPr>
            <a:spLocks noChangeArrowheads="1"/>
          </p:cNvSpPr>
          <p:nvPr/>
        </p:nvSpPr>
        <p:spPr bwMode="auto">
          <a:xfrm>
            <a:off x="407988" y="427038"/>
            <a:ext cx="17351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chemeClr val="bg1"/>
                </a:solidFill>
                <a:latin typeface="BPreplay" pitchFamily="50" charset="0"/>
              </a:rPr>
              <a:t>Attitude</a:t>
            </a:r>
          </a:p>
        </p:txBody>
      </p:sp>
      <p:sp>
        <p:nvSpPr>
          <p:cNvPr id="13" name="Rectangle 12">
            <a:extLst>
              <a:ext uri="{FF2B5EF4-FFF2-40B4-BE49-F238E27FC236}">
                <a16:creationId xmlns:a16="http://schemas.microsoft.com/office/drawing/2014/main" id="{C124B3FA-D1ED-4C6B-AB26-FEAFFE972C57}"/>
              </a:ext>
            </a:extLst>
          </p:cNvPr>
          <p:cNvSpPr/>
          <p:nvPr/>
        </p:nvSpPr>
        <p:spPr>
          <a:xfrm>
            <a:off x="371475"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285750" indent="-285750">
              <a:buFont typeface="Arial" panose="020B0604020202020204" pitchFamily="34" charset="0"/>
              <a:buChar char="•"/>
              <a:defRPr/>
            </a:pPr>
            <a:r>
              <a:rPr lang="en-GB" altLang="en-US" sz="2000" dirty="0">
                <a:solidFill>
                  <a:schemeClr val="tx1"/>
                </a:solidFill>
                <a:latin typeface="BPreplay" panose="02000503000000020004" pitchFamily="50" charset="0"/>
              </a:rPr>
              <a:t>A good attitude to school life is essential. Doing just enough to get by is not good enough. We need to prepare, and demonstrate, to the children that you can succeed as long as you are determined and prepared to persevere.</a:t>
            </a:r>
            <a:br>
              <a:rPr lang="en-GB" altLang="en-US" sz="2000" dirty="0">
                <a:solidFill>
                  <a:schemeClr val="tx1"/>
                </a:solidFill>
                <a:latin typeface="BPreplay" panose="02000503000000020004" pitchFamily="50" charset="0"/>
              </a:rPr>
            </a:br>
            <a:endParaRPr lang="en-GB" altLang="en-US" sz="2000" dirty="0">
              <a:solidFill>
                <a:schemeClr val="tx1"/>
              </a:solidFill>
              <a:latin typeface="BPreplay" panose="02000503000000020004" pitchFamily="50" charset="0"/>
            </a:endParaRPr>
          </a:p>
          <a:p>
            <a:pPr marL="285750" indent="-285750">
              <a:buFont typeface="Arial" panose="020B0604020202020204" pitchFamily="34" charset="0"/>
              <a:buChar char="•"/>
              <a:defRPr/>
            </a:pPr>
            <a:r>
              <a:rPr lang="en-GB" altLang="en-US" sz="2000" dirty="0">
                <a:solidFill>
                  <a:schemeClr val="tx1"/>
                </a:solidFill>
                <a:latin typeface="BPreplay" panose="02000503000000020004" pitchFamily="50" charset="0"/>
              </a:rPr>
              <a:t>In Year 6 social pressures increase as children become more socially aware. Minor disagreements can be blown out of proportion as children can express themselves (and put spin on) their views by using advanced vocabulary. If an adult at school believes an issue is serious enough you will receive a phone call.</a:t>
            </a:r>
            <a:br>
              <a:rPr lang="en-GB" altLang="en-US" sz="2000" dirty="0">
                <a:solidFill>
                  <a:schemeClr val="tx1"/>
                </a:solidFill>
                <a:latin typeface="BPreplay" panose="02000503000000020004" pitchFamily="50" charset="0"/>
              </a:rPr>
            </a:br>
            <a:endParaRPr lang="en-GB" altLang="en-US" sz="2000" dirty="0">
              <a:solidFill>
                <a:schemeClr val="tx1"/>
              </a:solidFill>
              <a:latin typeface="BPreplay" panose="02000503000000020004" pitchFamily="50" charset="0"/>
            </a:endParaRPr>
          </a:p>
          <a:p>
            <a:pPr marL="285750" indent="-285750">
              <a:buFont typeface="Arial" panose="020B0604020202020204" pitchFamily="34" charset="0"/>
              <a:buChar char="•"/>
              <a:defRPr/>
            </a:pPr>
            <a:r>
              <a:rPr lang="en-GB" altLang="en-US" sz="2000" dirty="0">
                <a:solidFill>
                  <a:schemeClr val="tx1"/>
                </a:solidFill>
                <a:latin typeface="BPreplay" panose="02000503000000020004" pitchFamily="50" charset="0"/>
              </a:rPr>
              <a:t>Please be mindful of social media use by children. This is a rapidly growing area of concern. Be mindful of age restrictions and supervision is essential. Year 6 children will actively avoid their activities from being detected.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A663CD"/>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B799E9-5681-457A-A90B-2A9320132EB0}"/>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315" name="Rectangle 3"/>
          <p:cNvSpPr>
            <a:spLocks noChangeArrowheads="1"/>
          </p:cNvSpPr>
          <p:nvPr/>
        </p:nvSpPr>
        <p:spPr bwMode="auto">
          <a:xfrm>
            <a:off x="407988" y="427038"/>
            <a:ext cx="45037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chemeClr val="bg1"/>
                </a:solidFill>
                <a:latin typeface="BPreplay" pitchFamily="50" charset="0"/>
              </a:rPr>
              <a:t>How to Help Your Child</a:t>
            </a:r>
          </a:p>
        </p:txBody>
      </p:sp>
      <p:sp>
        <p:nvSpPr>
          <p:cNvPr id="12" name="Rectangle 11">
            <a:extLst>
              <a:ext uri="{FF2B5EF4-FFF2-40B4-BE49-F238E27FC236}">
                <a16:creationId xmlns:a16="http://schemas.microsoft.com/office/drawing/2014/main" id="{0F108510-AA40-4B50-9CBE-02FCCCE3DC45}"/>
              </a:ext>
            </a:extLst>
          </p:cNvPr>
          <p:cNvSpPr/>
          <p:nvPr/>
        </p:nvSpPr>
        <p:spPr>
          <a:xfrm>
            <a:off x="357188"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First and foremost, support and reassure your child that there is nothing to worry about and they should always just try their best. Praise and encourage!</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Ensure your child has the best possible attendance at school.</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Support your child with any homework tasks.</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Reading, spelling and arithmetic (e.g. times tables) are always good to practise.</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Talk to your child about what they have learnt at school and what book(s) they are reading (the character, the plot, their opinion).</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Make sure your child has a good sleep and healthy breakfast every morning!</a:t>
            </a:r>
          </a:p>
        </p:txBody>
      </p:sp>
      <p:pic>
        <p:nvPicPr>
          <p:cNvPr id="13317" name="Picture 2"/>
          <p:cNvPicPr>
            <a:picLocks noChangeAspect="1"/>
          </p:cNvPicPr>
          <p:nvPr/>
        </p:nvPicPr>
        <p:blipFill>
          <a:blip r:embed="rId2">
            <a:extLst>
              <a:ext uri="{28A0092B-C50C-407E-A947-70E740481C1C}">
                <a14:useLocalDpi xmlns:a14="http://schemas.microsoft.com/office/drawing/2010/main" val="0"/>
              </a:ext>
            </a:extLst>
          </a:blip>
          <a:srcRect b="5711"/>
          <a:stretch>
            <a:fillRect/>
          </a:stretch>
        </p:blipFill>
        <p:spPr bwMode="auto">
          <a:xfrm>
            <a:off x="3881438" y="4841875"/>
            <a:ext cx="1381125"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F3B163-C069-421D-A536-299764169A4A}"/>
              </a:ext>
            </a:extLst>
          </p:cNvPr>
          <p:cNvSpPr/>
          <p:nvPr/>
        </p:nvSpPr>
        <p:spPr>
          <a:xfrm>
            <a:off x="366713" y="354013"/>
            <a:ext cx="8420100" cy="715962"/>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75" name="Rectangle 3"/>
          <p:cNvSpPr>
            <a:spLocks noChangeArrowheads="1"/>
          </p:cNvSpPr>
          <p:nvPr/>
        </p:nvSpPr>
        <p:spPr bwMode="auto">
          <a:xfrm>
            <a:off x="407988" y="427038"/>
            <a:ext cx="17351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dirty="0">
                <a:solidFill>
                  <a:schemeClr val="bg1"/>
                </a:solidFill>
                <a:latin typeface="BPreplay" pitchFamily="50" charset="0"/>
              </a:rPr>
              <a:t>Attitude</a:t>
            </a:r>
          </a:p>
        </p:txBody>
      </p:sp>
      <p:sp>
        <p:nvSpPr>
          <p:cNvPr id="13" name="Rectangle 12">
            <a:extLst>
              <a:ext uri="{FF2B5EF4-FFF2-40B4-BE49-F238E27FC236}">
                <a16:creationId xmlns:a16="http://schemas.microsoft.com/office/drawing/2014/main" id="{C124B3FA-D1ED-4C6B-AB26-FEAFFE972C57}"/>
              </a:ext>
            </a:extLst>
          </p:cNvPr>
          <p:cNvSpPr/>
          <p:nvPr/>
        </p:nvSpPr>
        <p:spPr>
          <a:xfrm>
            <a:off x="371475"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285750" indent="-285750">
              <a:buFont typeface="Arial" panose="020B0604020202020204" pitchFamily="34" charset="0"/>
              <a:buChar char="•"/>
              <a:defRPr/>
            </a:pPr>
            <a:r>
              <a:rPr lang="en-GB" altLang="en-US" sz="2000" dirty="0">
                <a:solidFill>
                  <a:schemeClr val="tx1"/>
                </a:solidFill>
                <a:latin typeface="BPreplay" panose="02000503000000020004" pitchFamily="50" charset="0"/>
              </a:rPr>
              <a:t>Only medicines prescribed by a doctor and with an official label can be administered at school. Parents are welcome to come in and administer Calpol or other remedies during the school day.</a:t>
            </a:r>
            <a:br>
              <a:rPr lang="en-GB" altLang="en-US" sz="2000" dirty="0">
                <a:solidFill>
                  <a:schemeClr val="tx1"/>
                </a:solidFill>
                <a:latin typeface="BPreplay" panose="02000503000000020004" pitchFamily="50" charset="0"/>
              </a:rPr>
            </a:br>
            <a:endParaRPr lang="en-GB" altLang="en-US" sz="2000" dirty="0">
              <a:solidFill>
                <a:schemeClr val="tx1"/>
              </a:solidFill>
              <a:latin typeface="BPreplay" panose="02000503000000020004" pitchFamily="50" charset="0"/>
            </a:endParaRPr>
          </a:p>
          <a:p>
            <a:pPr marL="285750" indent="-285750">
              <a:buFont typeface="Arial" panose="020B0604020202020204" pitchFamily="34" charset="0"/>
              <a:buChar char="•"/>
              <a:defRPr/>
            </a:pPr>
            <a:r>
              <a:rPr lang="en-GB" altLang="en-US" sz="2000" dirty="0">
                <a:solidFill>
                  <a:schemeClr val="tx1"/>
                </a:solidFill>
                <a:latin typeface="BPreplay" panose="02000503000000020004" pitchFamily="50" charset="0"/>
              </a:rPr>
              <a:t>Mobile phones in school can be incredibly disruptive and we have seen a noticeable rise in them being used as status symbols or as anything else other than as a phone. If a mobile is brought into school it needs to be placed in a special box in the classroom and not touched until the end of the day.</a:t>
            </a:r>
          </a:p>
          <a:p>
            <a:pPr marL="285750" indent="-285750">
              <a:buFont typeface="Arial" panose="020B0604020202020204" pitchFamily="34" charset="0"/>
              <a:buChar char="•"/>
              <a:defRPr/>
            </a:pPr>
            <a:endParaRPr lang="en-GB" altLang="en-US" sz="2000" dirty="0">
              <a:solidFill>
                <a:schemeClr val="tx1"/>
              </a:solidFill>
              <a:latin typeface="BPreplay" panose="02000503000000020004" pitchFamily="50" charset="0"/>
            </a:endParaRPr>
          </a:p>
          <a:p>
            <a:pPr marL="285750" indent="-285750">
              <a:buFont typeface="Arial" panose="020B0604020202020204" pitchFamily="34" charset="0"/>
              <a:buChar char="•"/>
              <a:defRPr/>
            </a:pPr>
            <a:r>
              <a:rPr lang="en-GB" altLang="en-US" sz="2000" dirty="0">
                <a:solidFill>
                  <a:schemeClr val="tx1"/>
                </a:solidFill>
                <a:latin typeface="BPreplay" panose="02000503000000020004" pitchFamily="50" charset="0"/>
              </a:rPr>
              <a:t>The school will hold no responsibility for phones brought into school.</a:t>
            </a:r>
          </a:p>
          <a:p>
            <a:pPr marL="285750" indent="-285750">
              <a:buFont typeface="Arial" panose="020B0604020202020204" pitchFamily="34" charset="0"/>
              <a:buChar char="•"/>
              <a:defRPr/>
            </a:pPr>
            <a:endParaRPr lang="en-GB" altLang="en-US" sz="2000" dirty="0">
              <a:solidFill>
                <a:schemeClr val="tx1"/>
              </a:solidFill>
              <a:latin typeface="BPreplay" panose="02000503000000020004" pitchFamily="50" charset="0"/>
            </a:endParaRPr>
          </a:p>
          <a:p>
            <a:pPr marL="285750" indent="-285750">
              <a:buFont typeface="Arial" panose="020B0604020202020204" pitchFamily="34" charset="0"/>
              <a:buChar char="•"/>
              <a:defRPr/>
            </a:pPr>
            <a:r>
              <a:rPr lang="en-GB" altLang="en-US" sz="2000" dirty="0">
                <a:solidFill>
                  <a:schemeClr val="tx1"/>
                </a:solidFill>
                <a:latin typeface="BPreplay" panose="02000503000000020004" pitchFamily="50" charset="0"/>
              </a:rPr>
              <a:t>Bikes and scooters should not be ridden near pedestrians - the </a:t>
            </a:r>
            <a:r>
              <a:rPr lang="en-GB" altLang="en-US" sz="2000" dirty="0" err="1">
                <a:solidFill>
                  <a:schemeClr val="tx1"/>
                </a:solidFill>
                <a:latin typeface="BPreplay" panose="02000503000000020004" pitchFamily="50" charset="0"/>
              </a:rPr>
              <a:t>Minpin’s</a:t>
            </a:r>
            <a:r>
              <a:rPr lang="en-GB" altLang="en-US" sz="2000" dirty="0">
                <a:solidFill>
                  <a:schemeClr val="tx1"/>
                </a:solidFill>
                <a:latin typeface="BPreplay" panose="02000503000000020004" pitchFamily="50" charset="0"/>
              </a:rPr>
              <a:t> path is too narrow.</a:t>
            </a:r>
          </a:p>
        </p:txBody>
      </p:sp>
    </p:spTree>
    <p:extLst>
      <p:ext uri="{BB962C8B-B14F-4D97-AF65-F5344CB8AC3E}">
        <p14:creationId xmlns:p14="http://schemas.microsoft.com/office/powerpoint/2010/main" val="3606244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F3B163-C069-421D-A536-299764169A4A}"/>
              </a:ext>
            </a:extLst>
          </p:cNvPr>
          <p:cNvSpPr/>
          <p:nvPr/>
        </p:nvSpPr>
        <p:spPr>
          <a:xfrm>
            <a:off x="366713" y="354013"/>
            <a:ext cx="8420100" cy="715962"/>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099" name="Rectangle 3"/>
          <p:cNvSpPr>
            <a:spLocks noChangeArrowheads="1"/>
          </p:cNvSpPr>
          <p:nvPr/>
        </p:nvSpPr>
        <p:spPr bwMode="auto">
          <a:xfrm>
            <a:off x="407988" y="427038"/>
            <a:ext cx="17033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chemeClr val="bg1"/>
                </a:solidFill>
                <a:latin typeface="BPreplay" pitchFamily="50" charset="0"/>
              </a:rPr>
              <a:t>Uniform</a:t>
            </a:r>
          </a:p>
        </p:txBody>
      </p:sp>
      <p:sp>
        <p:nvSpPr>
          <p:cNvPr id="13" name="Rectangle 12">
            <a:extLst>
              <a:ext uri="{FF2B5EF4-FFF2-40B4-BE49-F238E27FC236}">
                <a16:creationId xmlns:a16="http://schemas.microsoft.com/office/drawing/2014/main" id="{C124B3FA-D1ED-4C6B-AB26-FEAFFE972C57}"/>
              </a:ext>
            </a:extLst>
          </p:cNvPr>
          <p:cNvSpPr/>
          <p:nvPr/>
        </p:nvSpPr>
        <p:spPr>
          <a:xfrm>
            <a:off x="371475"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285750" indent="-285750">
              <a:buFont typeface="Arial" panose="020B0604020202020204" pitchFamily="34" charset="0"/>
              <a:buChar char="•"/>
              <a:defRPr/>
            </a:pPr>
            <a:r>
              <a:rPr lang="en-GB" altLang="en-US" sz="2000" dirty="0">
                <a:solidFill>
                  <a:schemeClr val="tx1"/>
                </a:solidFill>
                <a:latin typeface="BPreplay" panose="02000503000000020004" pitchFamily="50" charset="0"/>
              </a:rPr>
              <a:t>Year 6 children are the oldest in the school and are given extra responsibilities to prepare them for secondary school and life in general. This gives them confidence which can lead to them pushing boundaries.</a:t>
            </a:r>
          </a:p>
          <a:p>
            <a:pPr marL="285750" indent="-285750">
              <a:buFont typeface="Arial" panose="020B0604020202020204" pitchFamily="34" charset="0"/>
              <a:buChar char="•"/>
              <a:defRPr/>
            </a:pPr>
            <a:endParaRPr lang="en-GB" altLang="en-US" sz="2000" dirty="0">
              <a:solidFill>
                <a:schemeClr val="tx1"/>
              </a:solidFill>
              <a:latin typeface="BPreplay" panose="02000503000000020004" pitchFamily="50" charset="0"/>
            </a:endParaRPr>
          </a:p>
          <a:p>
            <a:pPr marL="285750" indent="-285750">
              <a:buFont typeface="Arial" panose="020B0604020202020204" pitchFamily="34" charset="0"/>
              <a:buChar char="•"/>
              <a:defRPr/>
            </a:pPr>
            <a:r>
              <a:rPr lang="en-GB" altLang="en-US" sz="2000" dirty="0">
                <a:solidFill>
                  <a:schemeClr val="tx1"/>
                </a:solidFill>
                <a:latin typeface="BPreplay" panose="02000503000000020004" pitchFamily="50" charset="0"/>
              </a:rPr>
              <a:t>This can manifest itself in the form of pushing what is acceptable uniform. Footwear is often an area – black is required. Year 6 children quite often use the argument that someone ‘else was allowed to…’</a:t>
            </a:r>
          </a:p>
          <a:p>
            <a:pPr marL="285750" indent="-285750">
              <a:buFont typeface="Arial" panose="020B0604020202020204" pitchFamily="34" charset="0"/>
              <a:buChar char="•"/>
              <a:defRPr/>
            </a:pPr>
            <a:endParaRPr lang="en-GB" altLang="en-US" sz="2000" dirty="0">
              <a:solidFill>
                <a:schemeClr val="tx1"/>
              </a:solidFill>
              <a:latin typeface="BPreplay" panose="02000503000000020004" pitchFamily="50" charset="0"/>
            </a:endParaRPr>
          </a:p>
          <a:p>
            <a:pPr marL="285750" indent="-285750">
              <a:buFont typeface="Arial" panose="020B0604020202020204" pitchFamily="34" charset="0"/>
              <a:buChar char="•"/>
              <a:defRPr/>
            </a:pPr>
            <a:r>
              <a:rPr lang="en-GB" altLang="en-US" sz="2000" dirty="0">
                <a:solidFill>
                  <a:schemeClr val="tx1"/>
                </a:solidFill>
                <a:latin typeface="BPreplay" panose="02000503000000020004" pitchFamily="50" charset="0"/>
              </a:rPr>
              <a:t>PE kit is an area where slight pushing of the boundaries can occur – white t-shirts with small logos. This is not acceptable. The correct PE kit is black shorts, white t-shirt and trainers. A jumper can be brought for particularly cold days.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F3B163-C069-421D-A536-299764169A4A}"/>
              </a:ext>
            </a:extLst>
          </p:cNvPr>
          <p:cNvSpPr/>
          <p:nvPr/>
        </p:nvSpPr>
        <p:spPr>
          <a:xfrm>
            <a:off x="366713" y="354013"/>
            <a:ext cx="8420100" cy="715962"/>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147" name="Rectangle 3"/>
          <p:cNvSpPr>
            <a:spLocks noChangeArrowheads="1"/>
          </p:cNvSpPr>
          <p:nvPr/>
        </p:nvSpPr>
        <p:spPr bwMode="auto">
          <a:xfrm>
            <a:off x="407988" y="427038"/>
            <a:ext cx="25193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chemeClr val="bg1"/>
                </a:solidFill>
                <a:latin typeface="BPreplay" pitchFamily="50" charset="0"/>
              </a:rPr>
              <a:t>Handwriting</a:t>
            </a:r>
          </a:p>
        </p:txBody>
      </p:sp>
      <p:sp>
        <p:nvSpPr>
          <p:cNvPr id="13" name="Rectangle 12">
            <a:extLst>
              <a:ext uri="{FF2B5EF4-FFF2-40B4-BE49-F238E27FC236}">
                <a16:creationId xmlns:a16="http://schemas.microsoft.com/office/drawing/2014/main" id="{C124B3FA-D1ED-4C6B-AB26-FEAFFE972C57}"/>
              </a:ext>
            </a:extLst>
          </p:cNvPr>
          <p:cNvSpPr/>
          <p:nvPr/>
        </p:nvSpPr>
        <p:spPr>
          <a:xfrm>
            <a:off x="371475"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defRPr/>
            </a:pPr>
            <a:endParaRPr lang="en-GB" altLang="en-US" sz="2000" dirty="0">
              <a:solidFill>
                <a:schemeClr val="tx1"/>
              </a:solidFill>
              <a:latin typeface="BPreplay" panose="02000503000000020004" pitchFamily="50" charset="0"/>
            </a:endParaRPr>
          </a:p>
          <a:p>
            <a:pPr marL="285750" indent="-285750">
              <a:buFont typeface="Arial" panose="020B0604020202020204" pitchFamily="34" charset="0"/>
              <a:buChar char="•"/>
              <a:defRPr/>
            </a:pPr>
            <a:r>
              <a:rPr lang="en-GB" altLang="en-US" sz="2000" dirty="0">
                <a:solidFill>
                  <a:schemeClr val="tx1"/>
                </a:solidFill>
                <a:latin typeface="BPreplay" panose="02000503000000020004" pitchFamily="50" charset="0"/>
              </a:rPr>
              <a:t>The expectation now is that all children from Year 2 upwards will use joined handwriting.</a:t>
            </a:r>
          </a:p>
          <a:p>
            <a:pPr marL="285750" indent="-285750">
              <a:buFont typeface="Arial" panose="020B0604020202020204" pitchFamily="34" charset="0"/>
              <a:buChar char="•"/>
              <a:defRPr/>
            </a:pPr>
            <a:endParaRPr lang="en-GB" altLang="en-US" sz="2000" dirty="0">
              <a:solidFill>
                <a:schemeClr val="tx1"/>
              </a:solidFill>
              <a:latin typeface="BPreplay" panose="02000503000000020004" pitchFamily="50" charset="0"/>
            </a:endParaRPr>
          </a:p>
          <a:p>
            <a:pPr marL="285750" indent="-285750">
              <a:buFont typeface="Arial" panose="020B0604020202020204" pitchFamily="34" charset="0"/>
              <a:buChar char="•"/>
              <a:defRPr/>
            </a:pPr>
            <a:r>
              <a:rPr lang="en-GB" altLang="en-US" sz="2000" dirty="0">
                <a:solidFill>
                  <a:schemeClr val="tx1"/>
                </a:solidFill>
                <a:latin typeface="BPreplay" panose="02000503000000020004" pitchFamily="50" charset="0"/>
              </a:rPr>
              <a:t>We use the ‘Letter Join’ website and there is the potential to allow access to this website at home.</a:t>
            </a:r>
          </a:p>
        </p:txBody>
      </p:sp>
      <p:pic>
        <p:nvPicPr>
          <p:cNvPr id="2" name="Picture 1"/>
          <p:cNvPicPr>
            <a:picLocks noChangeAspect="1"/>
          </p:cNvPicPr>
          <p:nvPr/>
        </p:nvPicPr>
        <p:blipFill>
          <a:blip r:embed="rId2"/>
          <a:stretch>
            <a:fillRect/>
          </a:stretch>
        </p:blipFill>
        <p:spPr>
          <a:xfrm>
            <a:off x="2798807" y="3444317"/>
            <a:ext cx="3618470" cy="277553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F3B163-C069-421D-A536-299764169A4A}"/>
              </a:ext>
            </a:extLst>
          </p:cNvPr>
          <p:cNvSpPr/>
          <p:nvPr/>
        </p:nvSpPr>
        <p:spPr>
          <a:xfrm>
            <a:off x="366713" y="354013"/>
            <a:ext cx="8420100" cy="715962"/>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171" name="Rectangle 3"/>
          <p:cNvSpPr>
            <a:spLocks noChangeArrowheads="1"/>
          </p:cNvSpPr>
          <p:nvPr/>
        </p:nvSpPr>
        <p:spPr bwMode="auto">
          <a:xfrm>
            <a:off x="407988" y="427038"/>
            <a:ext cx="6791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chemeClr val="bg1"/>
                </a:solidFill>
                <a:latin typeface="BPreplay" pitchFamily="50" charset="0"/>
              </a:rPr>
              <a:t>Spelling, Punctuation and Grammar</a:t>
            </a:r>
          </a:p>
        </p:txBody>
      </p:sp>
      <p:sp>
        <p:nvSpPr>
          <p:cNvPr id="13" name="Rectangle 12">
            <a:extLst>
              <a:ext uri="{FF2B5EF4-FFF2-40B4-BE49-F238E27FC236}">
                <a16:creationId xmlns:a16="http://schemas.microsoft.com/office/drawing/2014/main" id="{C124B3FA-D1ED-4C6B-AB26-FEAFFE972C57}"/>
              </a:ext>
            </a:extLst>
          </p:cNvPr>
          <p:cNvSpPr/>
          <p:nvPr/>
        </p:nvSpPr>
        <p:spPr>
          <a:xfrm>
            <a:off x="371475"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285750" indent="-285750">
              <a:buFont typeface="Arial" panose="020B0604020202020204" pitchFamily="34" charset="0"/>
              <a:buChar char="•"/>
              <a:defRPr/>
            </a:pPr>
            <a:r>
              <a:rPr lang="en-GB" altLang="en-US" sz="2000" dirty="0">
                <a:solidFill>
                  <a:schemeClr val="tx1"/>
                </a:solidFill>
                <a:latin typeface="BPreplay" panose="02000503000000020004" pitchFamily="50" charset="0"/>
              </a:rPr>
              <a:t>Children need to be able to spell all the words on the curriculum lists. They are available in the classroom for children to take home. Weekly tests will be based on these lists.</a:t>
            </a:r>
          </a:p>
          <a:p>
            <a:pPr marL="285750" indent="-285750">
              <a:buFont typeface="Arial" panose="020B0604020202020204" pitchFamily="34" charset="0"/>
              <a:buChar char="•"/>
              <a:defRPr/>
            </a:pPr>
            <a:endParaRPr lang="en-GB" altLang="en-US" sz="2000" dirty="0">
              <a:solidFill>
                <a:schemeClr val="tx1"/>
              </a:solidFill>
              <a:latin typeface="BPreplay" panose="02000503000000020004" pitchFamily="50" charset="0"/>
            </a:endParaRPr>
          </a:p>
          <a:p>
            <a:pPr marL="285750" indent="-285750">
              <a:buFont typeface="Arial" panose="020B0604020202020204" pitchFamily="34" charset="0"/>
              <a:buChar char="•"/>
              <a:defRPr/>
            </a:pPr>
            <a:r>
              <a:rPr lang="en-GB" altLang="en-US" sz="2000" dirty="0">
                <a:solidFill>
                  <a:schemeClr val="tx1"/>
                </a:solidFill>
                <a:latin typeface="BPreplay" panose="02000503000000020004" pitchFamily="50" charset="0"/>
              </a:rPr>
              <a:t>Grammar and punctuation is tested in one dedicated paper. The spelling score is out of 20 – a huge proportion of the test score.</a:t>
            </a:r>
          </a:p>
          <a:p>
            <a:pPr marL="285750" indent="-285750">
              <a:buFont typeface="Arial" panose="020B0604020202020204" pitchFamily="34" charset="0"/>
              <a:buChar char="•"/>
              <a:defRPr/>
            </a:pPr>
            <a:endParaRPr lang="en-GB" altLang="en-US" sz="2000" dirty="0">
              <a:solidFill>
                <a:schemeClr val="tx1"/>
              </a:solidFill>
              <a:latin typeface="BPreplay" panose="02000503000000020004" pitchFamily="50" charset="0"/>
            </a:endParaRPr>
          </a:p>
          <a:p>
            <a:pPr marL="285750" indent="-285750">
              <a:buFont typeface="Arial" panose="020B0604020202020204" pitchFamily="34" charset="0"/>
              <a:buChar char="•"/>
              <a:defRPr/>
            </a:pPr>
            <a:r>
              <a:rPr lang="en-GB" altLang="en-US" sz="2000" dirty="0">
                <a:solidFill>
                  <a:schemeClr val="tx1"/>
                </a:solidFill>
                <a:latin typeface="BPreplay" panose="02000503000000020004" pitchFamily="50" charset="0"/>
              </a:rPr>
              <a:t>Year 6 guides can be purchased online easily. The technical terms need to be learnt.</a:t>
            </a:r>
          </a:p>
          <a:p>
            <a:pPr marL="285750" indent="-285750">
              <a:buFont typeface="Arial" panose="020B0604020202020204" pitchFamily="34" charset="0"/>
              <a:buChar char="•"/>
              <a:defRPr/>
            </a:pPr>
            <a:endParaRPr lang="en-GB" altLang="en-US" sz="2000" dirty="0">
              <a:solidFill>
                <a:schemeClr val="tx1"/>
              </a:solidFill>
              <a:latin typeface="BPreplay" panose="02000503000000020004" pitchFamily="50" charset="0"/>
            </a:endParaRPr>
          </a:p>
          <a:p>
            <a:pPr marL="285750" indent="-285750">
              <a:buFont typeface="Arial" panose="020B0604020202020204" pitchFamily="34" charset="0"/>
              <a:buChar char="•"/>
              <a:defRPr/>
            </a:pPr>
            <a:r>
              <a:rPr lang="en-GB" altLang="en-US" sz="2000" dirty="0">
                <a:solidFill>
                  <a:schemeClr val="tx1"/>
                </a:solidFill>
                <a:latin typeface="BPreplay" panose="02000503000000020004" pitchFamily="50" charset="0"/>
              </a:rPr>
              <a:t>Spellings will be sent out on Friday for the test on the following Wednesday. Part of the homework will be to write these spelling in cursive joined handwriting.</a:t>
            </a:r>
          </a:p>
          <a:p>
            <a:pPr marL="285750" indent="-285750">
              <a:buFont typeface="Arial" panose="020B0604020202020204" pitchFamily="34" charset="0"/>
              <a:buChar char="•"/>
              <a:defRPr/>
            </a:pPr>
            <a:endParaRPr lang="en-GB" altLang="en-US" sz="2000" dirty="0">
              <a:solidFill>
                <a:schemeClr val="tx1"/>
              </a:solidFill>
              <a:latin typeface="BPreplay" panose="02000503000000020004" pitchFamily="50" charset="0"/>
            </a:endParaRPr>
          </a:p>
          <a:p>
            <a:pPr marL="285750" indent="-285750">
              <a:buFont typeface="Arial" panose="020B0604020202020204" pitchFamily="34" charset="0"/>
              <a:buChar char="•"/>
              <a:defRPr/>
            </a:pPr>
            <a:r>
              <a:rPr lang="en-GB" altLang="en-US" sz="2000" dirty="0">
                <a:solidFill>
                  <a:schemeClr val="tx1"/>
                </a:solidFill>
                <a:latin typeface="BPreplay" panose="02000503000000020004" pitchFamily="50" charset="0"/>
              </a:rPr>
              <a:t>Lists and games are available on </a:t>
            </a:r>
            <a:r>
              <a:rPr lang="en-GB" altLang="en-US" sz="2000" dirty="0">
                <a:solidFill>
                  <a:schemeClr val="tx1"/>
                </a:solidFill>
                <a:latin typeface="BPreplay" panose="02000503000000020004" pitchFamily="50" charset="0"/>
                <a:hlinkClick r:id="rId2"/>
              </a:rPr>
              <a:t>Spellingframe</a:t>
            </a:r>
            <a:r>
              <a:rPr lang="en-GB" altLang="en-US" sz="2000" dirty="0">
                <a:solidFill>
                  <a:schemeClr val="tx1"/>
                </a:solidFill>
                <a:latin typeface="BPreplay" panose="02000503000000020004" pitchFamily="50" charset="0"/>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5" name="Content Placeholder 4"/>
          <p:cNvPicPr>
            <a:picLocks noGrp="1" noChangeAspect="1"/>
          </p:cNvPicPr>
          <p:nvPr>
            <p:ph idx="1"/>
          </p:nvPr>
        </p:nvPicPr>
        <p:blipFill>
          <a:blip r:embed="rId2"/>
          <a:stretch>
            <a:fillRect/>
          </a:stretch>
        </p:blipFill>
        <p:spPr>
          <a:xfrm>
            <a:off x="483457" y="2461817"/>
            <a:ext cx="8204849" cy="2159610"/>
          </a:xfrm>
          <a:prstGeom prst="rect">
            <a:avLst/>
          </a:prstGeom>
        </p:spPr>
      </p:pic>
      <p:pic>
        <p:nvPicPr>
          <p:cNvPr id="4" name="Picture 3"/>
          <p:cNvPicPr>
            <a:picLocks noChangeAspect="1"/>
          </p:cNvPicPr>
          <p:nvPr/>
        </p:nvPicPr>
        <p:blipFill>
          <a:blip r:embed="rId3"/>
          <a:stretch>
            <a:fillRect/>
          </a:stretch>
        </p:blipFill>
        <p:spPr>
          <a:xfrm>
            <a:off x="483458" y="205946"/>
            <a:ext cx="8031892" cy="2255871"/>
          </a:xfrm>
          <a:prstGeom prst="rect">
            <a:avLst/>
          </a:prstGeom>
        </p:spPr>
      </p:pic>
      <p:pic>
        <p:nvPicPr>
          <p:cNvPr id="7" name="Picture 6"/>
          <p:cNvPicPr>
            <a:picLocks noChangeAspect="1"/>
          </p:cNvPicPr>
          <p:nvPr/>
        </p:nvPicPr>
        <p:blipFill>
          <a:blip r:embed="rId4"/>
          <a:stretch>
            <a:fillRect/>
          </a:stretch>
        </p:blipFill>
        <p:spPr>
          <a:xfrm>
            <a:off x="628650" y="4412783"/>
            <a:ext cx="7951525" cy="2382137"/>
          </a:xfrm>
          <a:prstGeom prst="rect">
            <a:avLst/>
          </a:prstGeom>
        </p:spPr>
      </p:pic>
      <p:pic>
        <p:nvPicPr>
          <p:cNvPr id="6" name="Picture 5"/>
          <p:cNvPicPr>
            <a:picLocks noChangeAspect="1"/>
          </p:cNvPicPr>
          <p:nvPr/>
        </p:nvPicPr>
        <p:blipFill>
          <a:blip r:embed="rId5"/>
          <a:stretch>
            <a:fillRect/>
          </a:stretch>
        </p:blipFill>
        <p:spPr>
          <a:xfrm>
            <a:off x="242449" y="182581"/>
            <a:ext cx="9603996" cy="5700584"/>
          </a:xfrm>
          <a:prstGeom prst="rect">
            <a:avLst/>
          </a:prstGeom>
        </p:spPr>
      </p:pic>
    </p:spTree>
    <p:extLst>
      <p:ext uri="{BB962C8B-B14F-4D97-AF65-F5344CB8AC3E}">
        <p14:creationId xmlns:p14="http://schemas.microsoft.com/office/powerpoint/2010/main" val="120539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2DD6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C2DA5F6-4D82-447A-B889-A50E6CDC1646}"/>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195" name="Rectangle 3"/>
          <p:cNvSpPr>
            <a:spLocks noChangeArrowheads="1"/>
          </p:cNvSpPr>
          <p:nvPr/>
        </p:nvSpPr>
        <p:spPr bwMode="auto">
          <a:xfrm>
            <a:off x="407988" y="401638"/>
            <a:ext cx="7823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BPreplay" pitchFamily="50" charset="0"/>
              </a:rPr>
              <a:t>How to Help Your Child with Writing</a:t>
            </a:r>
          </a:p>
        </p:txBody>
      </p:sp>
      <p:sp>
        <p:nvSpPr>
          <p:cNvPr id="12" name="Rectangle 11">
            <a:extLst>
              <a:ext uri="{FF2B5EF4-FFF2-40B4-BE49-F238E27FC236}">
                <a16:creationId xmlns:a16="http://schemas.microsoft.com/office/drawing/2014/main" id="{811C3A75-7A72-4F34-852B-8B9B953A1CBF}"/>
              </a:ext>
            </a:extLst>
          </p:cNvPr>
          <p:cNvSpPr/>
          <p:nvPr/>
        </p:nvSpPr>
        <p:spPr>
          <a:xfrm>
            <a:off x="366713"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Practise and learn weekly spelling lists – make it fun! Use different strategies – pyramids, no vowels, blocking, speed writing etc.</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Encourage opportunities for writing such as letters to family or friends, shopping lists, notes or reminders, stories and poems.</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Write together – be a good role model for writing.</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Encourage use of a dictionary to check spelling and a thesaurus to find synonyms and expand vocabulary.</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Allow your child to use a computer for word processing, which will allow for editing and correcting of errors without lots of crossing out.</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Remember that good readers become good writers! Identify good writing features when reading (e.g. vocabulary, sentence structure and punctuation).</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Show your appreciation: praise and encourage, even for small successes!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321032" y="0"/>
            <a:ext cx="5892336" cy="6858000"/>
          </a:xfrm>
          <a:prstGeom prst="rect">
            <a:avLst/>
          </a:prstGeom>
        </p:spPr>
      </p:pic>
    </p:spTree>
    <p:extLst>
      <p:ext uri="{BB962C8B-B14F-4D97-AF65-F5344CB8AC3E}">
        <p14:creationId xmlns:p14="http://schemas.microsoft.com/office/powerpoint/2010/main" val="378569902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15877A5DB462649A3D633E8CD5B2E77" ma:contentTypeVersion="10" ma:contentTypeDescription="Create a new document." ma:contentTypeScope="" ma:versionID="049b5be806ea8258156fb8bbaaac78be">
  <xsd:schema xmlns:xsd="http://www.w3.org/2001/XMLSchema" xmlns:xs="http://www.w3.org/2001/XMLSchema" xmlns:p="http://schemas.microsoft.com/office/2006/metadata/properties" xmlns:ns2="d9d2e46f-4599-46ac-aacb-911f38a1f5c0" xmlns:ns3="4a98163d-d323-4362-bb6c-5fe6fa2395e0" targetNamespace="http://schemas.microsoft.com/office/2006/metadata/properties" ma:root="true" ma:fieldsID="ab408f21849f7be3b048a558bf200e3f" ns2:_="" ns3:_="">
    <xsd:import namespace="d9d2e46f-4599-46ac-aacb-911f38a1f5c0"/>
    <xsd:import namespace="4a98163d-d323-4362-bb6c-5fe6fa2395e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2e46f-4599-46ac-aacb-911f38a1f5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98163d-d323-4362-bb6c-5fe6fa2395e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847119B-5C58-46C8-BF10-B553FCC4B38A}">
  <ds:schemaRefs>
    <ds:schemaRef ds:uri="http://schemas.microsoft.com/sharepoint/v3/contenttype/forms"/>
  </ds:schemaRefs>
</ds:datastoreItem>
</file>

<file path=customXml/itemProps2.xml><?xml version="1.0" encoding="utf-8"?>
<ds:datastoreItem xmlns:ds="http://schemas.openxmlformats.org/officeDocument/2006/customXml" ds:itemID="{B82600CC-D80B-477D-9DF7-B5CAE872AB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d2e46f-4599-46ac-aacb-911f38a1f5c0"/>
    <ds:schemaRef ds:uri="4a98163d-d323-4362-bb6c-5fe6fa2395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57C084-27E4-4A6D-A841-5D5E96E2F33F}">
  <ds:schemaRefs>
    <ds:schemaRef ds:uri="http://schemas.microsoft.com/office/2006/metadata/properties"/>
    <ds:schemaRef ds:uri="http://purl.org/dc/terms/"/>
    <ds:schemaRef ds:uri="4a98163d-d323-4362-bb6c-5fe6fa2395e0"/>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 ds:uri="http://purl.org/dc/dcmitype/"/>
    <ds:schemaRef ds:uri="d9d2e46f-4599-46ac-aacb-911f38a1f5c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Facet</Template>
  <TotalTime>433</TotalTime>
  <Words>1450</Words>
  <Application>Microsoft Office PowerPoint</Application>
  <PresentationFormat>On-screen Show (4:3)</PresentationFormat>
  <Paragraphs>124</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Wingdings 3</vt:lpstr>
      <vt:lpstr>Times New Roman</vt:lpstr>
      <vt:lpstr>Trebuchet MS</vt:lpstr>
      <vt:lpstr>BPreplay</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Seaton</dc:creator>
  <cp:lastModifiedBy>Mark Harding</cp:lastModifiedBy>
  <cp:revision>123</cp:revision>
  <dcterms:created xsi:type="dcterms:W3CDTF">2014-10-03T07:47:39Z</dcterms:created>
  <dcterms:modified xsi:type="dcterms:W3CDTF">2020-09-25T14:47:36Z</dcterms:modified>
</cp:coreProperties>
</file>